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5256" r:id="rId4"/>
  </p:sldMasterIdLst>
  <p:notesMasterIdLst>
    <p:notesMasterId r:id="rId73"/>
  </p:notesMasterIdLst>
  <p:handoutMasterIdLst>
    <p:handoutMasterId r:id="rId74"/>
  </p:handoutMasterIdLst>
  <p:sldIdLst>
    <p:sldId id="256" r:id="rId5"/>
    <p:sldId id="282" r:id="rId6"/>
    <p:sldId id="283" r:id="rId7"/>
    <p:sldId id="284" r:id="rId8"/>
    <p:sldId id="285" r:id="rId9"/>
    <p:sldId id="496" r:id="rId10"/>
    <p:sldId id="497" r:id="rId11"/>
    <p:sldId id="288" r:id="rId12"/>
    <p:sldId id="498" r:id="rId13"/>
    <p:sldId id="499" r:id="rId14"/>
    <p:sldId id="500" r:id="rId15"/>
    <p:sldId id="511" r:id="rId16"/>
    <p:sldId id="504" r:id="rId17"/>
    <p:sldId id="505" r:id="rId18"/>
    <p:sldId id="501" r:id="rId19"/>
    <p:sldId id="502" r:id="rId20"/>
    <p:sldId id="503" r:id="rId21"/>
    <p:sldId id="506" r:id="rId22"/>
    <p:sldId id="507" r:id="rId23"/>
    <p:sldId id="508" r:id="rId24"/>
    <p:sldId id="509" r:id="rId25"/>
    <p:sldId id="510" r:id="rId26"/>
    <p:sldId id="495" r:id="rId27"/>
    <p:sldId id="426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512" r:id="rId44"/>
    <p:sldId id="513" r:id="rId45"/>
    <p:sldId id="514" r:id="rId46"/>
    <p:sldId id="515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460" r:id="rId69"/>
    <p:sldId id="333" r:id="rId70"/>
    <p:sldId id="331" r:id="rId71"/>
    <p:sldId id="326" r:id="rId72"/>
  </p:sldIdLst>
  <p:sldSz cx="9144000" cy="6858000" type="screen4x3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80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09" autoAdjust="0"/>
  </p:normalViewPr>
  <p:slideViewPr>
    <p:cSldViewPr>
      <p:cViewPr varScale="1">
        <p:scale>
          <a:sx n="77" d="100"/>
          <a:sy n="77" d="100"/>
        </p:scale>
        <p:origin x="1410" y="9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-173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r>
              <a:rPr lang="ru-RU">
                <a:solidFill>
                  <a:schemeClr val="tx2">
                    <a:lumMod val="50000"/>
                  </a:schemeClr>
                </a:solidFill>
                <a:latin typeface="Sitka Small" pitchFamily="2" charset="0"/>
              </a:rPr>
              <a:t>Численность населения  городского округа Лобня (человек)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063838317481639E-2"/>
          <c:y val="0.19091981583102791"/>
          <c:w val="0.89239782536239931"/>
          <c:h val="0.64046799900193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147470598494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60-48B6-902C-098085BFDA20}"/>
                </c:ext>
              </c:extLst>
            </c:dLbl>
            <c:dLbl>
              <c:idx val="1"/>
              <c:layout>
                <c:manualLayout>
                  <c:x val="4.6728971962617044E-3"/>
                  <c:y val="-1.2271260562825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86-41B9-B2E3-519DEFF88D12}"/>
                </c:ext>
              </c:extLst>
            </c:dLbl>
            <c:dLbl>
              <c:idx val="2"/>
              <c:layout>
                <c:manualLayout>
                  <c:x val="1.5576323987538979E-3"/>
                  <c:y val="-2.147470598494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86-41B9-B2E3-519DEFF88D12}"/>
                </c:ext>
              </c:extLst>
            </c:dLbl>
            <c:dLbl>
              <c:idx val="3"/>
              <c:layout>
                <c:manualLayout>
                  <c:x val="-2.1806853582554731E-2"/>
                  <c:y val="-1.19432217469928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007-4F74-981C-0ECF353C3D02}"/>
                </c:ext>
              </c:extLst>
            </c:dLbl>
            <c:dLbl>
              <c:idx val="4"/>
              <c:layout>
                <c:manualLayout>
                  <c:x val="-7.8601169918318253E-3"/>
                  <c:y val="3.32818211455557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07-4F74-981C-0ECF353C3D02}"/>
                </c:ext>
              </c:extLst>
            </c:dLbl>
            <c:dLbl>
              <c:idx val="5"/>
              <c:layout>
                <c:manualLayout>
                  <c:x val="-1.5576323987538941E-2"/>
                  <c:y val="9.64066946973182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2021г.</c:v>
                </c:pt>
                <c:pt idx="1">
                  <c:v>2022г.</c:v>
                </c:pt>
                <c:pt idx="2">
                  <c:v>2023г. план</c:v>
                </c:pt>
                <c:pt idx="3">
                  <c:v>2024г. прогноз</c:v>
                </c:pt>
                <c:pt idx="4">
                  <c:v>2025г. прогноз</c:v>
                </c:pt>
                <c:pt idx="5">
                  <c:v>2026г.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82786</c:v>
                </c:pt>
                <c:pt idx="1">
                  <c:v>81968</c:v>
                </c:pt>
                <c:pt idx="2">
                  <c:v>81504</c:v>
                </c:pt>
                <c:pt idx="3">
                  <c:v>81197</c:v>
                </c:pt>
                <c:pt idx="4">
                  <c:v>81048</c:v>
                </c:pt>
                <c:pt idx="5">
                  <c:v>81031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07-4F74-981C-0ECF353C3D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7.7881619937695138E-3"/>
                  <c:y val="-1.87349296600715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007-4F74-981C-0ECF353C3D02}"/>
                </c:ext>
              </c:extLst>
            </c:dLbl>
            <c:dLbl>
              <c:idx val="4"/>
              <c:layout>
                <c:manualLayout>
                  <c:x val="4.6728971962617088E-3"/>
                  <c:y val="-1.6213523798757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007-4F74-981C-0ECF353C3D02}"/>
                </c:ext>
              </c:extLst>
            </c:dLbl>
            <c:dLbl>
              <c:idx val="5"/>
              <c:layout>
                <c:manualLayout>
                  <c:x val="1.5576323987538979E-3"/>
                  <c:y val="-3.0678151407064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007-4F74-981C-0ECF353C3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2021г.</c:v>
                </c:pt>
                <c:pt idx="1">
                  <c:v>2022г.</c:v>
                </c:pt>
                <c:pt idx="2">
                  <c:v>2023г. план</c:v>
                </c:pt>
                <c:pt idx="3">
                  <c:v>2024г. прогноз</c:v>
                </c:pt>
                <c:pt idx="4">
                  <c:v>2025г. прогноз</c:v>
                </c:pt>
                <c:pt idx="5">
                  <c:v>2026г.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>
                  <c:v>81215</c:v>
                </c:pt>
                <c:pt idx="4">
                  <c:v>81092</c:v>
                </c:pt>
                <c:pt idx="5">
                  <c:v>81115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07-4F74-981C-0ECF353C3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6"/>
        <c:axId val="117872896"/>
        <c:axId val="117878784"/>
      </c:barChart>
      <c:catAx>
        <c:axId val="1178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17878784"/>
        <c:crosses val="autoZero"/>
        <c:auto val="1"/>
        <c:lblAlgn val="ctr"/>
        <c:lblOffset val="100"/>
        <c:noMultiLvlLbl val="0"/>
      </c:catAx>
      <c:valAx>
        <c:axId val="11787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1787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86113541362884"/>
          <c:y val="3.0953823480111615E-2"/>
          <c:w val="0.65213886458637438"/>
          <c:h val="0.45557157091156231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181.1</c:v>
                </c:pt>
                <c:pt idx="1">
                  <c:v>180.8</c:v>
                </c:pt>
                <c:pt idx="2">
                  <c:v>191.2</c:v>
                </c:pt>
                <c:pt idx="3">
                  <c:v>203.3</c:v>
                </c:pt>
                <c:pt idx="4">
                  <c:v>212.2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B-49E4-B2D2-43B875C9BC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за негативное воздействие на окружающую среду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0.4</c:v>
                </c:pt>
                <c:pt idx="1">
                  <c:v>0.2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B-49E4-B2D2-43B875C9BC7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53.1</c:v>
                </c:pt>
                <c:pt idx="1">
                  <c:v>14.3</c:v>
                </c:pt>
                <c:pt idx="2">
                  <c:v>2.5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B-49E4-B2D2-43B875C9BC7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Лист1!$E$2:$E$6</c:f>
              <c:numCache>
                <c:formatCode>#\ ##0.0</c:formatCode>
                <c:ptCount val="5"/>
                <c:pt idx="0">
                  <c:v>17.5</c:v>
                </c:pt>
                <c:pt idx="1">
                  <c:v>176</c:v>
                </c:pt>
                <c:pt idx="2">
                  <c:v>59</c:v>
                </c:pt>
                <c:pt idx="3">
                  <c:v>39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0B-49E4-B2D2-43B875C9BC7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6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Лист1!$F$2:$F$6</c:f>
              <c:numCache>
                <c:formatCode>#\ ##0.0</c:formatCode>
                <c:ptCount val="5"/>
                <c:pt idx="0">
                  <c:v>6.7</c:v>
                </c:pt>
                <c:pt idx="1">
                  <c:v>7.2</c:v>
                </c:pt>
                <c:pt idx="2">
                  <c:v>2.7</c:v>
                </c:pt>
                <c:pt idx="3">
                  <c:v>2.7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0B-49E4-B2D2-43B875C9BC7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Лист1!$G$2:$G$6</c:f>
              <c:numCache>
                <c:formatCode>#\ ##0.0</c:formatCode>
                <c:ptCount val="5"/>
                <c:pt idx="0">
                  <c:v>29.6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0B-49E4-B2D2-43B875C9B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877376"/>
        <c:axId val="139879168"/>
      </c:areaChart>
      <c:catAx>
        <c:axId val="13987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879168"/>
        <c:crosses val="autoZero"/>
        <c:auto val="1"/>
        <c:lblAlgn val="ctr"/>
        <c:lblOffset val="100"/>
        <c:noMultiLvlLbl val="0"/>
      </c:catAx>
      <c:valAx>
        <c:axId val="13987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39877376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E-4C26-A322-C87B64F197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2707.9</c:v>
                </c:pt>
                <c:pt idx="1">
                  <c:v>1213.8</c:v>
                </c:pt>
                <c:pt idx="2">
                  <c:v>3968</c:v>
                </c:pt>
                <c:pt idx="3">
                  <c:v>101.8</c:v>
                </c:pt>
                <c:pt idx="4">
                  <c:v>231.1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E-4C26-A322-C87B64F197C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1584.7</c:v>
                </c:pt>
                <c:pt idx="1">
                  <c:v>1768.4</c:v>
                </c:pt>
                <c:pt idx="2">
                  <c:v>1900.6</c:v>
                </c:pt>
                <c:pt idx="3">
                  <c:v>1895.5</c:v>
                </c:pt>
                <c:pt idx="4">
                  <c:v>1912.6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2E-4C26-A322-C87B64F197C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Лист1!$E$2:$E$6</c:f>
              <c:numCache>
                <c:formatCode>#\ ##0.0</c:formatCode>
                <c:ptCount val="5"/>
                <c:pt idx="0">
                  <c:v>197.6</c:v>
                </c:pt>
                <c:pt idx="1">
                  <c:v>886.7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C-4159-8D2D-349D6C3AAE5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Лист1!$F$2:$F$6</c:f>
              <c:numCache>
                <c:formatCode>#\ ##0.0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9-4C86-8D9B-449038D039A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Возврат остатков МБТ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Лист1!$G$2:$G$6</c:f>
              <c:numCache>
                <c:formatCode>#\ ##0.0</c:formatCode>
                <c:ptCount val="5"/>
                <c:pt idx="0">
                  <c:v>-32.700000000000003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79-4C86-8D9B-449038D03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532928"/>
        <c:axId val="139547008"/>
      </c:areaChart>
      <c:catAx>
        <c:axId val="13953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547008"/>
        <c:crosses val="autoZero"/>
        <c:auto val="1"/>
        <c:lblAlgn val="ctr"/>
        <c:lblOffset val="100"/>
        <c:noMultiLvlLbl val="0"/>
      </c:catAx>
      <c:valAx>
        <c:axId val="13954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39532928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r>
              <a:rPr lang="ru-RU">
                <a:solidFill>
                  <a:schemeClr val="tx2">
                    <a:lumMod val="50000"/>
                  </a:schemeClr>
                </a:solidFill>
                <a:latin typeface="Sitka Small" pitchFamily="2" charset="0"/>
              </a:rPr>
              <a:t>Динамика муниципального долга</a:t>
            </a:r>
          </a:p>
        </c:rich>
      </c:tx>
      <c:layout>
        <c:manualLayout>
          <c:xMode val="edge"/>
          <c:yMode val="edge"/>
          <c:x val="0.18086286252980646"/>
          <c:y val="2.3654095911585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план</c:v>
                </c:pt>
                <c:pt idx="4">
                  <c:v>2024 год прогноз</c:v>
                </c:pt>
                <c:pt idx="5">
                  <c:v>2025 год прогноз</c:v>
                </c:pt>
                <c:pt idx="6">
                  <c:v>2026 год прогноз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281</c:v>
                </c:pt>
                <c:pt idx="1">
                  <c:v>333.5</c:v>
                </c:pt>
                <c:pt idx="2">
                  <c:v>393.5</c:v>
                </c:pt>
                <c:pt idx="3">
                  <c:v>545.79999999999995</c:v>
                </c:pt>
                <c:pt idx="4">
                  <c:v>633.70000000000005</c:v>
                </c:pt>
                <c:pt idx="5">
                  <c:v>711.8</c:v>
                </c:pt>
                <c:pt idx="6">
                  <c:v>792.6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92-4D04-BE1A-DEBB38E250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гарантии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план</c:v>
                </c:pt>
                <c:pt idx="4">
                  <c:v>2024 год прогноз</c:v>
                </c:pt>
                <c:pt idx="5">
                  <c:v>2025 год прогноз</c:v>
                </c:pt>
                <c:pt idx="6">
                  <c:v>2026 год прогноз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27</c:v>
                </c:pt>
                <c:pt idx="1">
                  <c:v>54.4</c:v>
                </c:pt>
                <c:pt idx="2">
                  <c:v>25.1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92-4D04-BE1A-DEBB38E25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665216"/>
        <c:axId val="140666752"/>
      </c:barChart>
      <c:catAx>
        <c:axId val="14066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666752"/>
        <c:crosses val="autoZero"/>
        <c:auto val="1"/>
        <c:lblAlgn val="ctr"/>
        <c:lblOffset val="100"/>
        <c:noMultiLvlLbl val="0"/>
      </c:catAx>
      <c:valAx>
        <c:axId val="14066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40665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20.7803</c:v>
                </c:pt>
                <c:pt idx="1">
                  <c:v>5</c:v>
                </c:pt>
                <c:pt idx="2">
                  <c:v>174.99690000000001</c:v>
                </c:pt>
                <c:pt idx="3">
                  <c:v>110.2949</c:v>
                </c:pt>
                <c:pt idx="4">
                  <c:v>0.85</c:v>
                </c:pt>
                <c:pt idx="5">
                  <c:v>165.30600000000001</c:v>
                </c:pt>
                <c:pt idx="6">
                  <c:v>363.93869999999998</c:v>
                </c:pt>
                <c:pt idx="7">
                  <c:v>1.1202000000000001</c:v>
                </c:pt>
                <c:pt idx="8">
                  <c:v>765.04830000000004</c:v>
                </c:pt>
                <c:pt idx="9">
                  <c:v>47.134999999999998</c:v>
                </c:pt>
                <c:pt idx="10">
                  <c:v>45.573</c:v>
                </c:pt>
                <c:pt idx="11">
                  <c:v>7.0479000000000003</c:v>
                </c:pt>
                <c:pt idx="12">
                  <c:v>504.88810000000001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A-45B9-A4BD-98C08B2A2F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Лист1!$A$2:$A$14</c:f>
              <c:strCache>
                <c:ptCount val="13"/>
                <c:pt idx="0">
                  <c:v>Обслуживание государственного и муниципального долга</c:v>
                </c:pt>
                <c:pt idx="1">
                  <c:v>Средства массовой информации</c:v>
                </c:pt>
                <c:pt idx="2">
                  <c:v>Физическая культура и 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  <c:pt idx="5">
                  <c:v>Культура, кинематография</c:v>
                </c:pt>
                <c:pt idx="6">
                  <c:v>Образование</c:v>
                </c:pt>
                <c:pt idx="7">
                  <c:v>Охрана окружающей среды</c:v>
                </c:pt>
                <c:pt idx="8">
                  <c:v>Жилищно-коммунальное хозяйство</c:v>
                </c:pt>
                <c:pt idx="9">
                  <c:v>Национальная экономика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Национальная оборона</c:v>
                </c:pt>
                <c:pt idx="12">
                  <c:v>Общегосударственные вопросы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49.417299999999997</c:v>
                </c:pt>
                <c:pt idx="1">
                  <c:v>17.2</c:v>
                </c:pt>
                <c:pt idx="2">
                  <c:v>147.04730000000001</c:v>
                </c:pt>
                <c:pt idx="3">
                  <c:v>129.132058</c:v>
                </c:pt>
                <c:pt idx="4">
                  <c:v>1</c:v>
                </c:pt>
                <c:pt idx="5">
                  <c:v>189.5899</c:v>
                </c:pt>
                <c:pt idx="6">
                  <c:v>6432.1939775000001</c:v>
                </c:pt>
                <c:pt idx="7">
                  <c:v>22.412880000000001</c:v>
                </c:pt>
                <c:pt idx="8">
                  <c:v>1158.0202595200001</c:v>
                </c:pt>
                <c:pt idx="9">
                  <c:v>480.22023999999999</c:v>
                </c:pt>
                <c:pt idx="10">
                  <c:v>53.217300000000002</c:v>
                </c:pt>
                <c:pt idx="11">
                  <c:v>7.3289099999999996</c:v>
                </c:pt>
                <c:pt idx="12">
                  <c:v>492.62602998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1A-45B9-A4BD-98C08B2A2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62"/>
        <c:axId val="144558720"/>
        <c:axId val="144560512"/>
      </c:barChart>
      <c:catAx>
        <c:axId val="144558720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44560512"/>
        <c:crosses val="max"/>
        <c:auto val="1"/>
        <c:lblAlgn val="ctr"/>
        <c:lblOffset val="100"/>
        <c:noMultiLvlLbl val="0"/>
      </c:catAx>
      <c:valAx>
        <c:axId val="144560512"/>
        <c:scaling>
          <c:orientation val="minMax"/>
          <c:max val="5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4455872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246717658611411"/>
          <c:y val="0.28003318899659552"/>
          <c:w val="0.60136026552605271"/>
          <c:h val="0.536256046610411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9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6EA5-4FD7-93CD-BC9913291DC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70D-4915-9E4C-0E902D256C5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670D-4915-9E4C-0E902D256C5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70D-4915-9E4C-0E902D256C5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670D-4915-9E4C-0E902D256C53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70D-4915-9E4C-0E902D256C53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670D-4915-9E4C-0E902D256C53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70D-4915-9E4C-0E902D256C53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670D-4915-9E4C-0E902D256C53}"/>
              </c:ext>
            </c:extLst>
          </c:dPt>
          <c:dLbls>
            <c:dLbl>
              <c:idx val="0"/>
              <c:layout>
                <c:manualLayout>
                  <c:x val="2.0351849346488381E-2"/>
                  <c:y val="-3.414314062371259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05205156416313"/>
                      <c:h val="9.64076952825344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EA5-4FD7-93CD-BC9913291DCD}"/>
                </c:ext>
              </c:extLst>
            </c:dLbl>
            <c:dLbl>
              <c:idx val="1"/>
              <c:layout>
                <c:manualLayout>
                  <c:x val="-5.8250360175034314E-2"/>
                  <c:y val="2.62922153258988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0D-4915-9E4C-0E902D256C53}"/>
                </c:ext>
              </c:extLst>
            </c:dLbl>
            <c:dLbl>
              <c:idx val="2"/>
              <c:layout>
                <c:manualLayout>
                  <c:x val="-9.38855136167666E-2"/>
                  <c:y val="-0.100535873913512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0D-4915-9E4C-0E902D256C53}"/>
                </c:ext>
              </c:extLst>
            </c:dLbl>
            <c:dLbl>
              <c:idx val="3"/>
              <c:layout>
                <c:manualLayout>
                  <c:x val="-5.3140264880963073E-2"/>
                  <c:y val="-0.19669869336156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0D-4915-9E4C-0E902D256C53}"/>
                </c:ext>
              </c:extLst>
            </c:dLbl>
            <c:dLbl>
              <c:idx val="4"/>
              <c:layout>
                <c:manualLayout>
                  <c:x val="-5.1248002014113177E-2"/>
                  <c:y val="-0.173706992195672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0D-4915-9E4C-0E902D256C53}"/>
                </c:ext>
              </c:extLst>
            </c:dLbl>
            <c:dLbl>
              <c:idx val="5"/>
              <c:layout>
                <c:manualLayout>
                  <c:x val="-0.15734519641186831"/>
                  <c:y val="-0.117966595449271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0D-4915-9E4C-0E902D256C53}"/>
                </c:ext>
              </c:extLst>
            </c:dLbl>
            <c:dLbl>
              <c:idx val="6"/>
              <c:layout>
                <c:manualLayout>
                  <c:x val="-3.4331310857933346E-2"/>
                  <c:y val="-0.191612249814560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0D-4915-9E4C-0E902D256C53}"/>
                </c:ext>
              </c:extLst>
            </c:dLbl>
            <c:dLbl>
              <c:idx val="7"/>
              <c:layout>
                <c:manualLayout>
                  <c:x val="0.1072662154347528"/>
                  <c:y val="-0.246992081395144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0D-4915-9E4C-0E902D256C53}"/>
                </c:ext>
              </c:extLst>
            </c:dLbl>
            <c:dLbl>
              <c:idx val="8"/>
              <c:layout>
                <c:manualLayout>
                  <c:x val="8.1335384778035313E-2"/>
                  <c:y val="-0.12992620440871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0D-4915-9E4C-0E902D256C53}"/>
                </c:ext>
              </c:extLst>
            </c:dLbl>
            <c:dLbl>
              <c:idx val="9"/>
              <c:layout>
                <c:manualLayout>
                  <c:x val="-0.27571686351706337"/>
                  <c:y val="-0.186677526973651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0D-4915-9E4C-0E902D256C53}"/>
                </c:ext>
              </c:extLst>
            </c:dLbl>
            <c:dLbl>
              <c:idx val="10"/>
              <c:layout>
                <c:manualLayout>
                  <c:x val="-0.20196850393700791"/>
                  <c:y val="-0.260435837241916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0D-4915-9E4C-0E902D256C53}"/>
                </c:ext>
              </c:extLst>
            </c:dLbl>
            <c:dLbl>
              <c:idx val="11"/>
              <c:layout>
                <c:manualLayout>
                  <c:x val="-3.0855327111888802E-2"/>
                  <c:y val="-0.17352922944149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0D-4915-9E4C-0E902D256C53}"/>
                </c:ext>
              </c:extLst>
            </c:dLbl>
            <c:dLbl>
              <c:idx val="12"/>
              <c:layout>
                <c:manualLayout>
                  <c:x val="5.79262661611743E-2"/>
                  <c:y val="-0.255834899181896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0D-4915-9E4C-0E902D256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9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и туризм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разделы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5.4</c:v>
                </c:pt>
                <c:pt idx="1">
                  <c:v>70.099999999999994</c:v>
                </c:pt>
                <c:pt idx="2">
                  <c:v>0.6</c:v>
                </c:pt>
                <c:pt idx="3">
                  <c:v>5.2</c:v>
                </c:pt>
                <c:pt idx="4">
                  <c:v>12.6</c:v>
                </c:pt>
                <c:pt idx="5">
                  <c:v>2</c:v>
                </c:pt>
                <c:pt idx="6">
                  <c:v>1.4</c:v>
                </c:pt>
                <c:pt idx="7">
                  <c:v>1.6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0D-4915-9E4C-0E902D256C5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4223330024262537E-3"/>
          <c:y val="0.37573256705952462"/>
          <c:w val="0.35455077124047146"/>
          <c:h val="0.62426743294047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55927119208977E-2"/>
          <c:y val="1.8312994124609145E-2"/>
          <c:w val="0.46958637114805479"/>
          <c:h val="0.763645372404131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A067-4A07-98DA-09B58B492E8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067-4A07-98DA-09B58B492E8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41F1-4860-B56F-879E36E5483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067-4A07-98DA-09B58B492E8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067-4A07-98DA-09B58B492E8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A067-4A07-98DA-09B58B492E8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322D-4052-89EC-CAFD3FA2FC08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A067-4A07-98DA-09B58B492E8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067-4A07-98DA-09B58B492E80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A067-4A07-98DA-09B58B492E80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067-4A07-98DA-09B58B492E80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A067-4A07-98DA-09B58B492E80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A067-4A07-98DA-09B58B492E80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A067-4A07-98DA-09B58B492E80}"/>
              </c:ext>
            </c:extLst>
          </c:dPt>
          <c:dLbls>
            <c:dLbl>
              <c:idx val="0"/>
              <c:layout>
                <c:manualLayout>
                  <c:x val="8.8319075658260249E-2"/>
                  <c:y val="-3.34017158016482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7-4A07-98DA-09B58B492E80}"/>
                </c:ext>
              </c:extLst>
            </c:dLbl>
            <c:dLbl>
              <c:idx val="1"/>
              <c:layout>
                <c:manualLayout>
                  <c:x val="-1.5705977113654037E-2"/>
                  <c:y val="-5.22058242725760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7-4A07-98DA-09B58B492E80}"/>
                </c:ext>
              </c:extLst>
            </c:dLbl>
            <c:dLbl>
              <c:idx val="3"/>
              <c:layout>
                <c:manualLayout>
                  <c:x val="8.1448505721586489E-2"/>
                  <c:y val="-0.147034240896804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7-4A07-98DA-09B58B492E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D78118E-00AB-4FA9-9B98-1D5A06C7EB1F}" type="CATEGORYNAME">
                      <a:rPr lang="ru-RU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t>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067-4A07-98DA-09B58B492E80}"/>
                </c:ext>
              </c:extLst>
            </c:dLbl>
            <c:dLbl>
              <c:idx val="5"/>
              <c:layout>
                <c:manualLayout>
                  <c:x val="5.6712632149492216E-2"/>
                  <c:y val="0.185162791802837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67-4A07-98DA-09B58B492E80}"/>
                </c:ext>
              </c:extLst>
            </c:dLbl>
            <c:dLbl>
              <c:idx val="6"/>
              <c:layout>
                <c:manualLayout>
                  <c:x val="-3.9989490782213456E-2"/>
                  <c:y val="0.313290334471507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rPr>
                      <a:t>Развитие инженерной инфраструктуры и энерго эффективности
1%</a:t>
                    </a:r>
                    <a:endParaRPr lang="ru-RU" sz="1200" b="0" dirty="0">
                      <a:solidFill>
                        <a:schemeClr val="tx2">
                          <a:lumMod val="50000"/>
                        </a:schemeClr>
                      </a:solidFill>
                      <a:latin typeface="Sitka Small" pitchFamily="2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2D-4052-89EC-CAFD3FA2FC08}"/>
                </c:ext>
              </c:extLst>
            </c:dLbl>
            <c:dLbl>
              <c:idx val="7"/>
              <c:layout>
                <c:manualLayout>
                  <c:x val="-0.18241204847834197"/>
                  <c:y val="0.299883025200154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67-4A07-98DA-09B58B492E80}"/>
                </c:ext>
              </c:extLst>
            </c:dLbl>
            <c:dLbl>
              <c:idx val="10"/>
              <c:layout>
                <c:manualLayout>
                  <c:x val="-2.3413731807576936E-2"/>
                  <c:y val="1.2883924907508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67-4A07-98DA-09B58B492E8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67-4A07-98DA-09B58B492E8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C981395-3CB1-4C02-B03D-BFF317C153DC}" type="CATEGORYNAME">
                      <a:rPr lang="ru-RU"/>
                      <a:pPr/>
                      <a:t>[ИМЯ КАТЕГОРИИ]</a:t>
                    </a:fld>
                    <a:r>
                      <a:rPr lang="ru-RU" baseline="0"/>
                      <a:t>
0,1%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A067-4A07-98DA-09B58B492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Культура</c:v>
                </c:pt>
                <c:pt idx="1">
                  <c:v>Образование</c:v>
                </c:pt>
                <c:pt idx="2">
                  <c:v>Социальная защита населения</c:v>
                </c:pt>
                <c:pt idx="3">
                  <c:v>Спорт</c:v>
                </c:pt>
                <c:pt idx="4">
                  <c:v>Прочие </c:v>
                </c:pt>
                <c:pt idx="5">
                  <c:v>Безопасность и обеспечение безопасности жизнедеятельности населения </c:v>
                </c:pt>
                <c:pt idx="6">
                  <c:v>Развитие инженерной инфраструктуры и энерго эффективности</c:v>
                </c:pt>
                <c:pt idx="7">
                  <c:v>Управление имуществом и муниципальными финансами</c:v>
                </c:pt>
                <c:pt idx="8">
                  <c:v>Развитие и функционирование дорожно-транспортного комплекса</c:v>
                </c:pt>
                <c:pt idx="9">
                  <c:v>Цифровое муниципальное образование</c:v>
                </c:pt>
                <c:pt idx="10">
                  <c:v>Формирование современной комфортной городской среды</c:v>
                </c:pt>
                <c:pt idx="11">
                  <c:v>Строительство объектов социальной инфраструктуры</c:v>
                </c:pt>
                <c:pt idx="12">
                  <c:v>Переселение граждан из аварийного жилищного фонда</c:v>
                </c:pt>
                <c:pt idx="13">
                  <c:v>Непрограммные расходы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250570.7</c:v>
                </c:pt>
                <c:pt idx="1">
                  <c:v>2906676.8299999991</c:v>
                </c:pt>
                <c:pt idx="2">
                  <c:v>71189.25</c:v>
                </c:pt>
                <c:pt idx="3">
                  <c:v>147047.29999999999</c:v>
                </c:pt>
                <c:pt idx="4">
                  <c:v>104609.8</c:v>
                </c:pt>
                <c:pt idx="5">
                  <c:v>75697.64</c:v>
                </c:pt>
                <c:pt idx="6">
                  <c:v>29508</c:v>
                </c:pt>
                <c:pt idx="7">
                  <c:v>443799.57</c:v>
                </c:pt>
                <c:pt idx="8">
                  <c:v>454358.1</c:v>
                </c:pt>
                <c:pt idx="9">
                  <c:v>75905</c:v>
                </c:pt>
                <c:pt idx="10">
                  <c:v>1017477.47</c:v>
                </c:pt>
                <c:pt idx="11">
                  <c:v>3469914.3499999992</c:v>
                </c:pt>
                <c:pt idx="12">
                  <c:v>76738.59</c:v>
                </c:pt>
                <c:pt idx="13">
                  <c:v>55913.56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067-4A07-98DA-09B58B492E8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536615822734069"/>
          <c:y val="1.8350562204713285E-2"/>
          <c:w val="0.33308501748050651"/>
          <c:h val="0.98164943779528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>
            <a:lnSpc>
              <a:spcPts val="1380"/>
            </a:lnSpc>
            <a:spcBef>
              <a:spcPts val="0"/>
            </a:spcBef>
            <a:defRPr sz="1000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вариант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layout>
                <c:manualLayout>
                  <c:x val="-3.14945164822957E-3"/>
                  <c:y val="-2.279100433675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E-47A1-82D8-ECD0F765C49C}"/>
                </c:ext>
              </c:extLst>
            </c:dLbl>
            <c:dLbl>
              <c:idx val="2"/>
              <c:layout>
                <c:manualLayout>
                  <c:x val="1.5747258241147859E-3"/>
                  <c:y val="-3.1907406071451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0E-47A1-82D8-ECD0F765C49C}"/>
                </c:ext>
              </c:extLst>
            </c:dLbl>
            <c:dLbl>
              <c:idx val="3"/>
              <c:layout>
                <c:manualLayout>
                  <c:x val="-2.6203065730791852E-2"/>
                  <c:y val="-3.40895998725140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0E-47A1-82D8-ECD0F765C49C}"/>
                </c:ext>
              </c:extLst>
            </c:dLbl>
            <c:dLbl>
              <c:idx val="4"/>
              <c:layout>
                <c:manualLayout>
                  <c:x val="-1.0802495159268052E-2"/>
                  <c:y val="-8.35012151014993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0E-47A1-82D8-ECD0F765C49C}"/>
                </c:ext>
              </c:extLst>
            </c:dLbl>
            <c:dLbl>
              <c:idx val="5"/>
              <c:layout>
                <c:manualLayout>
                  <c:x val="-1.3920452291015351E-2"/>
                  <c:y val="1.5322015356471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0E-47A1-82D8-ECD0F765C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 оценка</c:v>
                </c:pt>
                <c:pt idx="3">
                  <c:v>2024 год прогноз</c:v>
                </c:pt>
                <c:pt idx="4">
                  <c:v>2025 год 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81496.2</c:v>
                </c:pt>
                <c:pt idx="1">
                  <c:v>75628.899999999994</c:v>
                </c:pt>
                <c:pt idx="2">
                  <c:v>84868.6</c:v>
                </c:pt>
                <c:pt idx="3">
                  <c:v>97089.7</c:v>
                </c:pt>
                <c:pt idx="4">
                  <c:v>110585.2</c:v>
                </c:pt>
                <c:pt idx="5">
                  <c:v>126398.8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0E-47A1-82D8-ECD0F765C4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вариант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4.6926829558620493E-3"/>
                  <c:y val="-1.67397235002532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0E-47A1-82D8-ECD0F765C49C}"/>
                </c:ext>
              </c:extLst>
            </c:dLbl>
            <c:dLbl>
              <c:idx val="4"/>
              <c:layout>
                <c:manualLayout>
                  <c:x val="1.2597806592918256E-2"/>
                  <c:y val="2.25936019369841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0E-47A1-82D8-ECD0F765C49C}"/>
                </c:ext>
              </c:extLst>
            </c:dLbl>
            <c:dLbl>
              <c:idx val="5"/>
              <c:layout>
                <c:manualLayout>
                  <c:x val="2.9762194081609992E-2"/>
                  <c:y val="7.96716085460165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0E-47A1-82D8-ECD0F765C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 оценка</c:v>
                </c:pt>
                <c:pt idx="3">
                  <c:v>2024 год прогноз</c:v>
                </c:pt>
                <c:pt idx="4">
                  <c:v>2025 год прогноз</c:v>
                </c:pt>
                <c:pt idx="5">
                  <c:v>2026 год прогноз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3" formatCode="#,##0.0">
                  <c:v>98447.6</c:v>
                </c:pt>
                <c:pt idx="4" formatCode="#,##0.0">
                  <c:v>114002.3</c:v>
                </c:pt>
                <c:pt idx="5" formatCode="#,##0.0">
                  <c:v>132356.70000000001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0E-47A1-82D8-ECD0F765C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87"/>
        <c:axId val="134462080"/>
        <c:axId val="144389248"/>
      </c:barChart>
      <c:catAx>
        <c:axId val="13446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44389248"/>
        <c:crosses val="autoZero"/>
        <c:auto val="1"/>
        <c:lblAlgn val="ctr"/>
        <c:lblOffset val="100"/>
        <c:noMultiLvlLbl val="0"/>
      </c:catAx>
      <c:valAx>
        <c:axId val="14438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3446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1863517060368"/>
          <c:y val="2.0019820237102238E-2"/>
          <c:w val="0.86210605618742164"/>
          <c:h val="0.883070852222080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6.188396221082651E-3"/>
                  <c:y val="1.58213629858119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24-49A0-BF21-417090C0DB83}"/>
                </c:ext>
              </c:extLst>
            </c:dLbl>
            <c:dLbl>
              <c:idx val="1"/>
              <c:layout>
                <c:manualLayout>
                  <c:x val="-6.1883962210827091E-3"/>
                  <c:y val="4.1758023618290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24-49A0-BF21-417090C0DB83}"/>
                </c:ext>
              </c:extLst>
            </c:dLbl>
            <c:dLbl>
              <c:idx val="2"/>
              <c:layout>
                <c:manualLayout>
                  <c:x val="-3.0941902512624047E-3"/>
                  <c:y val="7.1282316670696719E-2"/>
                </c:manualLayout>
              </c:layout>
              <c:tx>
                <c:rich>
                  <a:bodyPr/>
                  <a:lstStyle/>
                  <a:p>
                    <a:fld id="{47A9CF3E-201F-46AD-A16B-84810998764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#\ ##0.00000</c:formatCode>
                <c:ptCount val="3"/>
                <c:pt idx="0">
                  <c:v>9001584.6799999997</c:v>
                </c:pt>
                <c:pt idx="1">
                  <c:v>9179406.1549999993</c:v>
                </c:pt>
                <c:pt idx="2">
                  <c:v>-177821.47500000001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B-4AAC-B7CD-59459758F0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268119571413741E-2"/>
                  <c:y val="-6.32595152826156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24-49A0-BF21-417090C0DB83}"/>
                </c:ext>
              </c:extLst>
            </c:dLbl>
            <c:dLbl>
              <c:idx val="1"/>
              <c:layout>
                <c:manualLayout>
                  <c:x val="3.0941981105412682E-3"/>
                  <c:y val="-1.01152976466671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24-49A0-BF21-417090C0DB83}"/>
                </c:ext>
              </c:extLst>
            </c:dLbl>
            <c:dLbl>
              <c:idx val="2"/>
              <c:layout>
                <c:manualLayout>
                  <c:x val="9.5320950001971105E-3"/>
                  <c:y val="0.106147519556650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24-49A0-BF21-417090C0D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#\ ##0.00000</c:formatCode>
                <c:ptCount val="3"/>
                <c:pt idx="0">
                  <c:v>4256927.75</c:v>
                </c:pt>
                <c:pt idx="1">
                  <c:v>4335075.6953299996</c:v>
                </c:pt>
                <c:pt idx="2">
                  <c:v>-78147.945330000002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F0B-4AAC-B7CD-59459758F0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2026г.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788602826545391E-3"/>
                  <c:y val="7.69032199036708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B6-4E1E-A67E-0FCF276BDEFD}"/>
                </c:ext>
              </c:extLst>
            </c:dLbl>
            <c:dLbl>
              <c:idx val="1"/>
              <c:layout>
                <c:manualLayout>
                  <c:x val="7.2656497708075876E-2"/>
                  <c:y val="-1.39798600809060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0B-4AAC-B7CD-59459758F077}"/>
                </c:ext>
              </c:extLst>
            </c:dLbl>
            <c:dLbl>
              <c:idx val="2"/>
              <c:layout>
                <c:manualLayout>
                  <c:x val="-2.1200601366873215E-4"/>
                  <c:y val="0.164371033937405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0B-4AAC-B7CD-59459758F0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#\ ##0.00000</c:formatCode>
                <c:ptCount val="3"/>
                <c:pt idx="0">
                  <c:v>4446769.41</c:v>
                </c:pt>
                <c:pt idx="1">
                  <c:v>4527611.3405299997</c:v>
                </c:pt>
                <c:pt idx="2">
                  <c:v>-80841.930529999998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F0B-4AAC-B7CD-59459758F0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100"/>
        <c:axId val="143744000"/>
        <c:axId val="143766272"/>
      </c:barChart>
      <c:catAx>
        <c:axId val="14374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43766272"/>
        <c:crosses val="autoZero"/>
        <c:auto val="1"/>
        <c:lblAlgn val="ctr"/>
        <c:lblOffset val="100"/>
        <c:noMultiLvlLbl val="0"/>
      </c:catAx>
      <c:valAx>
        <c:axId val="14376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4374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23529411764755E-2"/>
          <c:y val="9.138277777777748E-2"/>
          <c:w val="0.89334336884359999"/>
          <c:h val="0.788012222222221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2024г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249B-4A18-A66F-2B6949F73E9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9A2-4860-8486-8EFEA89E00C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49B-4A18-A66F-2B6949F73E9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9A2-4860-8486-8EFEA89E00CB}"/>
              </c:ext>
            </c:extLst>
          </c:dPt>
          <c:dLbls>
            <c:dLbl>
              <c:idx val="0"/>
              <c:layout>
                <c:manualLayout>
                  <c:x val="-0.15411764705882353"/>
                  <c:y val="5.44876401360715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17647058823529"/>
                      <c:h val="0.198541083517705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49B-4A18-A66F-2B6949F73E92}"/>
                </c:ext>
              </c:extLst>
            </c:dLbl>
            <c:dLbl>
              <c:idx val="1"/>
              <c:layout>
                <c:manualLayout>
                  <c:x val="-8.4877257989810023E-2"/>
                  <c:y val="-0.1968805281720053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A2-4860-8486-8EFEA89E00CB}"/>
                </c:ext>
              </c:extLst>
            </c:dLbl>
            <c:dLbl>
              <c:idx val="2"/>
              <c:layout>
                <c:manualLayout>
                  <c:x val="0.29075980392156864"/>
                  <c:y val="-0.135709793910549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43137254901962"/>
                      <c:h val="0.198541083517705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9B-4A18-A66F-2B6949F73E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A2-4860-8486-8EFEA89E00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2877131</c:v>
                </c:pt>
                <c:pt idx="1">
                  <c:v>255857</c:v>
                </c:pt>
                <c:pt idx="2">
                  <c:v>5868596.6799999997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A2-4860-8486-8EFEA89E0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17934875922877"/>
          <c:y val="2.8134416620947671E-2"/>
          <c:w val="0.60041257599058151"/>
          <c:h val="0.528076880346627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2025 год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4DFC-4035-AE7B-EB960B77A38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C2D-45A3-BB44-1254B25DD30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DFC-4035-AE7B-EB960B77A38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C2D-45A3-BB44-1254B25DD303}"/>
              </c:ext>
            </c:extLst>
          </c:dPt>
          <c:dLbls>
            <c:dLbl>
              <c:idx val="0"/>
              <c:layout>
                <c:manualLayout>
                  <c:x val="-0.15797440635251109"/>
                  <c:y val="3.82310298855682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FC-4035-AE7B-EB960B77A383}"/>
                </c:ext>
              </c:extLst>
            </c:dLbl>
            <c:dLbl>
              <c:idx val="1"/>
              <c:layout>
                <c:manualLayout>
                  <c:x val="1.7755602912807667E-3"/>
                  <c:y val="-0.117169299989247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2D-45A3-BB44-1254B25DD303}"/>
                </c:ext>
              </c:extLst>
            </c:dLbl>
            <c:dLbl>
              <c:idx val="2"/>
              <c:layout>
                <c:manualLayout>
                  <c:x val="0.22358854066719866"/>
                  <c:y val="3.00018884934233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FC-4035-AE7B-EB960B77A3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2D-45A3-BB44-1254B25DD3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2011291</c:v>
                </c:pt>
                <c:pt idx="1">
                  <c:v>248267</c:v>
                </c:pt>
                <c:pt idx="2">
                  <c:v>1997369.75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2D-45A3-BB44-1254B25DD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9.9351839694579391E-2"/>
          <c:y val="0.5805983491534864"/>
          <c:w val="0.8719900297816372"/>
          <c:h val="0.31900288856793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00000"/>
            </a:lnSpc>
            <a:defRPr sz="1400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195486111111396E-2"/>
          <c:y val="0.1460811148606424"/>
          <c:w val="0.77724756944444462"/>
          <c:h val="0.744789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2026 год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B140-43AA-84BC-E341C7B2EF7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3DB-4FC8-B63C-38B6277E762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140-43AA-84BC-E341C7B2EF7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3DB-4FC8-B63C-38B6277E762F}"/>
              </c:ext>
            </c:extLst>
          </c:dPt>
          <c:dLbls>
            <c:dLbl>
              <c:idx val="0"/>
              <c:layout>
                <c:manualLayout>
                  <c:x val="-0.23573572543672194"/>
                  <c:y val="5.66990237331444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40-43AA-84BC-E341C7B2EF74}"/>
                </c:ext>
              </c:extLst>
            </c:dLbl>
            <c:dLbl>
              <c:idx val="1"/>
              <c:layout>
                <c:manualLayout>
                  <c:x val="-1.7961352842566204E-2"/>
                  <c:y val="-0.291832409837659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DB-4FC8-B63C-38B6277E762F}"/>
                </c:ext>
              </c:extLst>
            </c:dLbl>
            <c:dLbl>
              <c:idx val="2"/>
              <c:layout>
                <c:manualLayout>
                  <c:x val="0.22129345610285428"/>
                  <c:y val="-9.7565582080017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40-43AA-84BC-E341C7B2EF7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DB-4FC8-B63C-38B6277E76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2045730</c:v>
                </c:pt>
                <c:pt idx="1">
                  <c:v>257322</c:v>
                </c:pt>
                <c:pt idx="2">
                  <c:v>2143717.4099999997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DB-4FC8-B63C-38B6277E7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921846646668928E-2"/>
          <c:y val="0.11907371042467146"/>
          <c:w val="0.89778992903664756"/>
          <c:h val="0.73469236750618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 </c:v>
                </c:pt>
                <c:pt idx="2">
                  <c:v>2024 год прогноз</c:v>
                </c:pt>
                <c:pt idx="3">
                  <c:v>2025 год прогноз</c:v>
                </c:pt>
                <c:pt idx="4">
                  <c:v>2026 год прогноз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1474.3889999999999</c:v>
                </c:pt>
                <c:pt idx="1">
                  <c:v>1925.84</c:v>
                </c:pt>
                <c:pt idx="2">
                  <c:v>2877.1</c:v>
                </c:pt>
                <c:pt idx="3">
                  <c:v>2011.2909999999999</c:v>
                </c:pt>
                <c:pt idx="4">
                  <c:v>2045.73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A3-43CC-94AB-4043936C1B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itka Small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</c:v>
                </c:pt>
                <c:pt idx="1">
                  <c:v>2023 год план </c:v>
                </c:pt>
                <c:pt idx="2">
                  <c:v>2024 год прогноз</c:v>
                </c:pt>
                <c:pt idx="3">
                  <c:v>2025 год прогноз</c:v>
                </c:pt>
                <c:pt idx="4">
                  <c:v>2026 год прогноз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288.36</c:v>
                </c:pt>
                <c:pt idx="1">
                  <c:v>378.61700000000002</c:v>
                </c:pt>
                <c:pt idx="2">
                  <c:v>255.85700000000006</c:v>
                </c:pt>
                <c:pt idx="3">
                  <c:v>248.267</c:v>
                </c:pt>
                <c:pt idx="4">
                  <c:v>257.322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A3-43CC-94AB-4043936C1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960448"/>
        <c:axId val="137962240"/>
      </c:barChart>
      <c:catAx>
        <c:axId val="13796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37962240"/>
        <c:crosses val="autoZero"/>
        <c:auto val="1"/>
        <c:lblAlgn val="ctr"/>
        <c:lblOffset val="100"/>
        <c:noMultiLvlLbl val="0"/>
      </c:catAx>
      <c:valAx>
        <c:axId val="13796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3796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64212112374882"/>
          <c:y val="3.3479059803972609E-2"/>
          <c:w val="0.70835787887625157"/>
          <c:h val="0.54137564754500822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801.4</c:v>
                </c:pt>
                <c:pt idx="1">
                  <c:v>1291.4000000000001</c:v>
                </c:pt>
                <c:pt idx="2">
                  <c:v>1995</c:v>
                </c:pt>
                <c:pt idx="3">
                  <c:v>985.7</c:v>
                </c:pt>
                <c:pt idx="4">
                  <c:v>867.5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B5-40C9-9611-F5261C9008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10.9</c:v>
                </c:pt>
                <c:pt idx="1">
                  <c:v>10.5</c:v>
                </c:pt>
                <c:pt idx="2">
                  <c:v>11.5</c:v>
                </c:pt>
                <c:pt idx="3">
                  <c:v>12.2</c:v>
                </c:pt>
                <c:pt idx="4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5-40C9-9611-F5261C9008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354.1</c:v>
                </c:pt>
                <c:pt idx="1">
                  <c:v>344.8</c:v>
                </c:pt>
                <c:pt idx="2">
                  <c:v>486.1</c:v>
                </c:pt>
                <c:pt idx="3">
                  <c:v>595.79999999999995</c:v>
                </c:pt>
                <c:pt idx="4">
                  <c:v>728.7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B5-40C9-9611-F5261C9008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Лист1!$E$2:$E$6</c:f>
              <c:numCache>
                <c:formatCode>#\ ##0.0</c:formatCode>
                <c:ptCount val="5"/>
                <c:pt idx="0">
                  <c:v>291.89999999999986</c:v>
                </c:pt>
                <c:pt idx="1">
                  <c:v>265.10000000000002</c:v>
                </c:pt>
                <c:pt idx="2">
                  <c:v>368.7</c:v>
                </c:pt>
                <c:pt idx="3">
                  <c:v>400.8</c:v>
                </c:pt>
                <c:pt idx="4">
                  <c:v>420.2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B5-40C9-9611-F5261C9008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6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Лист1!$F$2:$F$6</c:f>
              <c:numCache>
                <c:formatCode>#\ ##0.0</c:formatCode>
                <c:ptCount val="5"/>
                <c:pt idx="0">
                  <c:v>217.2</c:v>
                </c:pt>
                <c:pt idx="1">
                  <c:v>187.1</c:v>
                </c:pt>
                <c:pt idx="2">
                  <c:v>268.3</c:v>
                </c:pt>
                <c:pt idx="3">
                  <c:v>284.8</c:v>
                </c:pt>
                <c:pt idx="4">
                  <c:v>286.10000000000002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B5-40C9-9611-F5261C9008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cat>
            <c:strRef>
              <c:f>Лист1!$A$2:$A$6</c:f>
              <c:strCache>
                <c:ptCount val="5"/>
                <c:pt idx="0">
                  <c:v>2022г.</c:v>
                </c:pt>
                <c:pt idx="1">
                  <c:v>2023г. план</c:v>
                </c:pt>
                <c:pt idx="2">
                  <c:v>2024г. проект</c:v>
                </c:pt>
                <c:pt idx="3">
                  <c:v>2025г. проект</c:v>
                </c:pt>
                <c:pt idx="4">
                  <c:v>2026г. проект</c:v>
                </c:pt>
              </c:strCache>
            </c:strRef>
          </c:cat>
          <c:val>
            <c:numRef>
              <c:f>Лист1!$G$2:$G$6</c:f>
              <c:numCache>
                <c:formatCode>#\ ##0.0</c:formatCode>
                <c:ptCount val="5"/>
                <c:pt idx="0">
                  <c:v>16.100000000000001</c:v>
                </c:pt>
                <c:pt idx="1">
                  <c:v>14</c:v>
                </c:pt>
                <c:pt idx="2">
                  <c:v>15.9</c:v>
                </c:pt>
                <c:pt idx="3">
                  <c:v>16.8</c:v>
                </c:pt>
                <c:pt idx="4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B5-40C9-9611-F5261C9008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281728"/>
        <c:axId val="138283648"/>
      </c:areaChart>
      <c:catAx>
        <c:axId val="13828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283648"/>
        <c:crosses val="autoZero"/>
        <c:auto val="1"/>
        <c:lblAlgn val="ctr"/>
        <c:lblOffset val="100"/>
        <c:noMultiLvlLbl val="0"/>
      </c:catAx>
      <c:valAx>
        <c:axId val="13828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38281728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92705392957957E-2"/>
          <c:y val="7.0537725505830803E-2"/>
          <c:w val="0.68156304164809589"/>
          <c:h val="0.76851290740556166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плательщики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10 мес. 2023г.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478.9</c:v>
                </c:pt>
                <c:pt idx="1">
                  <c:v>568</c:v>
                </c:pt>
                <c:pt idx="2">
                  <c:v>986.6</c:v>
                </c:pt>
                <c:pt idx="3">
                  <c:v>1085.0999999999999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7-4BDD-90EE-86E46E10D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ОАО «Аэрофлот – российские авиалинии»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cat>
            <c:strRef>
              <c:f>Лист1!$A$2:$A$5</c:f>
              <c:strCache>
                <c:ptCount val="4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10 мес. 2023г.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498.4</c:v>
                </c:pt>
                <c:pt idx="1">
                  <c:v>399</c:v>
                </c:pt>
                <c:pt idx="2" formatCode="0.0">
                  <c:v>487.8</c:v>
                </c:pt>
                <c:pt idx="3">
                  <c:v>488.4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7-4BDD-90EE-86E46E10D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719808"/>
        <c:axId val="144411648"/>
      </c:areaChart>
      <c:catAx>
        <c:axId val="14371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44411648"/>
        <c:crosses val="autoZero"/>
        <c:auto val="1"/>
        <c:lblAlgn val="ctr"/>
        <c:lblOffset val="100"/>
        <c:noMultiLvlLbl val="0"/>
      </c:catAx>
      <c:valAx>
        <c:axId val="14441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+mn-ea"/>
                <a:cs typeface="+mn-cs"/>
              </a:defRPr>
            </a:pPr>
            <a:endParaRPr lang="ru-RU"/>
          </a:p>
        </c:txPr>
        <c:crossAx val="143719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27431211346887"/>
          <c:y val="3.1527776218809728E-2"/>
          <c:w val="0.76104576343369246"/>
          <c:h val="0.13487596339973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5F12295-4D90-401D-A972-7F6568C388B5}">
      <dgm:prSet phldrT="[Текст]" custT="1"/>
      <dgm:spPr/>
      <dgm:t>
        <a:bodyPr/>
        <a:lstStyle/>
        <a:p>
          <a:r>
            <a:rPr lang="ru-RU" sz="1800" b="1" dirty="0"/>
            <a:t>100%</a:t>
          </a:r>
        </a:p>
      </dgm:t>
    </dgm:pt>
    <dgm:pt modelId="{FAB67740-1C00-4B6B-A82C-EEA255979FB7}" type="par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FCC2555-5CA2-4DF6-AFD1-44BF6A270C3B}" type="sibTrans" cxnId="{539FA32E-CD38-427E-B716-B30B3E4F283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1A0988E-B46A-4648-9BCC-3F06AD2AA30C}">
      <dgm:prSet phldrT="[Текст]" custT="1"/>
      <dgm:spPr/>
      <dgm:t>
        <a:bodyPr/>
        <a:lstStyle/>
        <a:p>
          <a:r>
            <a:rPr lang="ru-RU" sz="1800" b="1" dirty="0"/>
            <a:t>15%</a:t>
          </a:r>
        </a:p>
      </dgm:t>
    </dgm:pt>
    <dgm:pt modelId="{2D143AE0-B8BB-4CB4-BB21-F65926C28159}" type="par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51DAC17-18E5-4560-95B4-7BCE18857C4B}" type="sibTrans" cxnId="{C1D61CF6-5281-4272-AEAA-56E8A6B59554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F08A1A91-D054-4E14-9A78-73CB862DC7AC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FEAE946C-B649-40C4-81FC-5B51B38928B3}" type="par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8D11A79-1E1F-4BAB-87CB-7D13513361B9}" type="sibTrans" cxnId="{24F63B43-0FE3-472A-B2A3-6D136C01179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3BB4BB-9750-461A-8BCC-A32C7260FCE3}">
      <dgm:prSet phldrT="[Текст]" phldr="1"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BF17F64-1AFC-49A8-A794-322AFCDA031C}">
      <dgm:prSet custT="1"/>
      <dgm:spPr/>
      <dgm:t>
        <a:bodyPr/>
        <a:lstStyle/>
        <a:p>
          <a:r>
            <a:rPr lang="ru-RU" sz="1800" b="1" dirty="0"/>
            <a:t>100%</a:t>
          </a:r>
        </a:p>
      </dgm:t>
    </dgm:pt>
    <dgm:pt modelId="{DCC8B311-0AF6-45AD-B901-25BE6F001110}" type="par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FC3F744-630B-4A9C-8E12-3CC67BA77CD1}" type="sibTrans" cxnId="{A917AF74-5444-4422-8CF4-6EED63DE44C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C3DDE2F-24CD-4B6A-80BA-BFEDD8573800}">
      <dgm:prSet/>
      <dgm:spPr/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3C7EEB1C-EC69-4E16-82EF-04EF218BFB2E}" type="par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3B9C999D-C76B-4031-AF82-D4576F05D1CF}" type="sibTrans" cxnId="{76C0CF48-D97F-4311-A7B4-1F98D9D3A4B9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BA45AC16-2C41-424B-914A-24D2880C3C30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Бюджет городского округа Лобня</a:t>
          </a:r>
        </a:p>
      </dgm:t>
    </dgm:pt>
    <dgm:pt modelId="{6047BE03-77A1-4703-9DF1-945E3B080B93}" type="par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918EEF7-2AE3-4184-8888-B33BADC0EE65}" type="sibTrans" cxnId="{2400A2D6-A1CE-4C41-8CAD-B23F01DCF012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1" custFlipHor="1" custScaleX="2584" custScaleY="50708" custLinFactY="24735" custLinFactNeighborX="75128" custLinFactNeighborY="100000"/>
      <dgm:spPr/>
    </dgm:pt>
    <dgm:pt modelId="{19998372-A571-497F-AEB4-B8C97FFF4D66}" type="pres">
      <dgm:prSet presAssocID="{B369B849-9C5A-42C2-9342-4078D0FF5DF6}" presName="arrow1" presStyleLbl="fgShp" presStyleIdx="0" presStyleCnt="1" custLinFactY="-91085" custLinFactNeighborX="1009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54163" custScaleY="54002" custLinFactNeighborX="2792" custLinFactNeighborY="1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E51A1-E2F0-44F9-9309-4C0D476AEDD1}" type="pres">
      <dgm:prSet presAssocID="{DBF17F64-1AFC-49A8-A794-322AFCDA031C}" presName="item1" presStyleLbl="node1" presStyleIdx="0" presStyleCnt="3" custScaleX="81904" custScaleY="79570" custLinFactY="-16696" custLinFactNeighborX="-83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B80C9-B7B7-412F-AAB4-970D35CFA58A}" type="pres">
      <dgm:prSet presAssocID="{41A0988E-B46A-4648-9BCC-3F06AD2AA30C}" presName="item2" presStyleLbl="node1" presStyleIdx="1" presStyleCnt="3" custScaleX="88830" custScaleY="79562" custLinFactY="-836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1508-1591-48F7-A4AF-BDC6B174BA04}" type="pres">
      <dgm:prSet presAssocID="{BA45AC16-2C41-424B-914A-24D2880C3C30}" presName="item3" presStyleLbl="node1" presStyleIdx="2" presStyleCnt="3" custScaleX="80718" custScaleY="80658" custLinFactNeighborX="27088" custLinFactNeighborY="-85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26782" custScaleY="132298" custLinFactNeighborX="1284" custLinFactNeighborY="-6281"/>
      <dgm:spPr>
        <a:prstGeom prst="flowChartCollate">
          <a:avLst/>
        </a:prstGeom>
      </dgm:spPr>
    </dgm:pt>
  </dgm:ptLst>
  <dgm:cxnLst>
    <dgm:cxn modelId="{24F63B43-0FE3-472A-B2A3-6D136C011791}" srcId="{B369B849-9C5A-42C2-9342-4078D0FF5DF6}" destId="{F08A1A91-D054-4E14-9A78-73CB862DC7AC}" srcOrd="5" destOrd="0" parTransId="{FEAE946C-B649-40C4-81FC-5B51B38928B3}" sibTransId="{78D11A79-1E1F-4BAB-87CB-7D13513361B9}"/>
    <dgm:cxn modelId="{A917AF74-5444-4422-8CF4-6EED63DE44C1}" srcId="{B369B849-9C5A-42C2-9342-4078D0FF5DF6}" destId="{DBF17F64-1AFC-49A8-A794-322AFCDA031C}" srcOrd="1" destOrd="0" parTransId="{DCC8B311-0AF6-45AD-B901-25BE6F001110}" sibTransId="{9FC3F744-630B-4A9C-8E12-3CC67BA77CD1}"/>
    <dgm:cxn modelId="{C1D61CF6-5281-4272-AEAA-56E8A6B59554}" srcId="{B369B849-9C5A-42C2-9342-4078D0FF5DF6}" destId="{41A0988E-B46A-4648-9BCC-3F06AD2AA30C}" srcOrd="2" destOrd="0" parTransId="{2D143AE0-B8BB-4CB4-BB21-F65926C28159}" sibTransId="{451DAC17-18E5-4560-95B4-7BCE18857C4B}"/>
    <dgm:cxn modelId="{D7DB4995-C791-4DE2-848D-C5E64D8A52EE}" type="presOf" srcId="{B369B849-9C5A-42C2-9342-4078D0FF5DF6}" destId="{409B43D6-C89F-41C7-BD37-641FEB28E0D5}" srcOrd="0" destOrd="0" presId="urn:microsoft.com/office/officeart/2005/8/layout/funnel1"/>
    <dgm:cxn modelId="{85F2D6F2-9EC0-4617-A743-8CBABD30616C}" type="presOf" srcId="{41A0988E-B46A-4648-9BCC-3F06AD2AA30C}" destId="{199E51A1-E2F0-44F9-9309-4C0D476AEDD1}" srcOrd="0" destOrd="0" presId="urn:microsoft.com/office/officeart/2005/8/layout/funnel1"/>
    <dgm:cxn modelId="{1D53207A-326D-497A-AD30-BACC0C094553}" type="presOf" srcId="{BA45AC16-2C41-424B-914A-24D2880C3C30}" destId="{6155B7D2-06E9-4939-9EB6-673730F76B44}" srcOrd="0" destOrd="0" presId="urn:microsoft.com/office/officeart/2005/8/layout/funnel1"/>
    <dgm:cxn modelId="{2400A2D6-A1CE-4C41-8CAD-B23F01DCF012}" srcId="{B369B849-9C5A-42C2-9342-4078D0FF5DF6}" destId="{BA45AC16-2C41-424B-914A-24D2880C3C30}" srcOrd="3" destOrd="0" parTransId="{6047BE03-77A1-4703-9DF1-945E3B080B93}" sibTransId="{A918EEF7-2AE3-4184-8888-B33BADC0EE65}"/>
    <dgm:cxn modelId="{04640D78-A010-4075-B2C2-E02365BB72D0}" type="presOf" srcId="{DBF17F64-1AFC-49A8-A794-322AFCDA031C}" destId="{CE4B80C9-B7B7-412F-AAB4-970D35CFA58A}" srcOrd="0" destOrd="0" presId="urn:microsoft.com/office/officeart/2005/8/layout/funnel1"/>
    <dgm:cxn modelId="{135883E0-1EA3-4DF2-85C1-A909F3870B0E}" srcId="{B369B849-9C5A-42C2-9342-4078D0FF5DF6}" destId="{293BB4BB-9750-461A-8BCC-A32C7260FCE3}" srcOrd="6" destOrd="0" parTransId="{0A873D20-F667-465C-8A16-C5C2B495F386}" sibTransId="{8FF700F1-DAB2-4FBA-AD40-CB33F1A7E7F9}"/>
    <dgm:cxn modelId="{539FA32E-CD38-427E-B716-B30B3E4F283A}" srcId="{B369B849-9C5A-42C2-9342-4078D0FF5DF6}" destId="{25F12295-4D90-401D-A972-7F6568C388B5}" srcOrd="0" destOrd="0" parTransId="{FAB67740-1C00-4B6B-A82C-EEA255979FB7}" sibTransId="{6FCC2555-5CA2-4DF6-AFD1-44BF6A270C3B}"/>
    <dgm:cxn modelId="{76C0CF48-D97F-4311-A7B4-1F98D9D3A4B9}" srcId="{B369B849-9C5A-42C2-9342-4078D0FF5DF6}" destId="{6C3DDE2F-24CD-4B6A-80BA-BFEDD8573800}" srcOrd="4" destOrd="0" parTransId="{3C7EEB1C-EC69-4E16-82EF-04EF218BFB2E}" sibTransId="{3B9C999D-C76B-4031-AF82-D4576F05D1CF}"/>
    <dgm:cxn modelId="{E5623F3C-AF12-44E2-AD2A-2C80F47CFFAA}" type="presOf" srcId="{25F12295-4D90-401D-A972-7F6568C388B5}" destId="{089E1508-1591-48F7-A4AF-BDC6B174BA04}" srcOrd="0" destOrd="0" presId="urn:microsoft.com/office/officeart/2005/8/layout/funnel1"/>
    <dgm:cxn modelId="{BEB40745-134D-4998-8196-C13A0D918738}" type="presParOf" srcId="{409B43D6-C89F-41C7-BD37-641FEB28E0D5}" destId="{D683D498-F8E4-4787-B217-E0B2101B0530}" srcOrd="0" destOrd="0" presId="urn:microsoft.com/office/officeart/2005/8/layout/funnel1"/>
    <dgm:cxn modelId="{A901E392-ECDB-40B6-B226-853D20F44837}" type="presParOf" srcId="{409B43D6-C89F-41C7-BD37-641FEB28E0D5}" destId="{19998372-A571-497F-AEB4-B8C97FFF4D66}" srcOrd="1" destOrd="0" presId="urn:microsoft.com/office/officeart/2005/8/layout/funnel1"/>
    <dgm:cxn modelId="{D01200EA-C0EF-4C1A-B221-9F40B02D1769}" type="presParOf" srcId="{409B43D6-C89F-41C7-BD37-641FEB28E0D5}" destId="{6155B7D2-06E9-4939-9EB6-673730F76B44}" srcOrd="2" destOrd="0" presId="urn:microsoft.com/office/officeart/2005/8/layout/funnel1"/>
    <dgm:cxn modelId="{CE88CE68-07CC-455E-9F8E-12DC679434F0}" type="presParOf" srcId="{409B43D6-C89F-41C7-BD37-641FEB28E0D5}" destId="{199E51A1-E2F0-44F9-9309-4C0D476AEDD1}" srcOrd="3" destOrd="0" presId="urn:microsoft.com/office/officeart/2005/8/layout/funnel1"/>
    <dgm:cxn modelId="{7C9E22C4-9501-45E2-81F0-46F44D0E48C8}" type="presParOf" srcId="{409B43D6-C89F-41C7-BD37-641FEB28E0D5}" destId="{CE4B80C9-B7B7-412F-AAB4-970D35CFA58A}" srcOrd="4" destOrd="0" presId="urn:microsoft.com/office/officeart/2005/8/layout/funnel1"/>
    <dgm:cxn modelId="{9A837513-F152-47F3-BCD2-ECEC526A16CB}" type="presParOf" srcId="{409B43D6-C89F-41C7-BD37-641FEB28E0D5}" destId="{089E1508-1591-48F7-A4AF-BDC6B174BA04}" srcOrd="5" destOrd="0" presId="urn:microsoft.com/office/officeart/2005/8/layout/funnel1"/>
    <dgm:cxn modelId="{175BF262-88E6-4190-BB5E-FA47579D5D1D}" type="presParOf" srcId="{409B43D6-C89F-41C7-BD37-641FEB28E0D5}" destId="{C5862DB7-C70E-47BC-ACE0-88B26CF7B84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9625B-3C61-4286-861D-BD0277843311}" type="doc">
      <dgm:prSet loTypeId="urn:microsoft.com/office/officeart/2005/8/layout/default#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D328161-4793-4F10-A31E-3604D3B5648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Налог на доходы физических лиц</a:t>
          </a:r>
        </a:p>
      </dgm:t>
    </dgm:pt>
    <dgm:pt modelId="{249F267B-0E44-42C1-BACF-C34FB6F8892B}" type="parTrans" cxnId="{1E667EC0-8D4B-43CB-95DA-AA819F8E7BBC}">
      <dgm:prSet/>
      <dgm:spPr/>
      <dgm:t>
        <a:bodyPr/>
        <a:lstStyle/>
        <a:p>
          <a:endParaRPr lang="ru-RU" b="1"/>
        </a:p>
      </dgm:t>
    </dgm:pt>
    <dgm:pt modelId="{F8BF3504-11DF-4A16-B9DF-604ED80FCDF3}" type="sibTrans" cxnId="{1E667EC0-8D4B-43CB-95DA-AA819F8E7BBC}">
      <dgm:prSet/>
      <dgm:spPr/>
      <dgm:t>
        <a:bodyPr/>
        <a:lstStyle/>
        <a:p>
          <a:endParaRPr lang="ru-RU" b="1"/>
        </a:p>
      </dgm:t>
    </dgm:pt>
    <dgm:pt modelId="{0DC2ACDD-4F94-4823-8A33-2E1E31B4ED8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Налог на имущество физических лиц</a:t>
          </a:r>
        </a:p>
      </dgm:t>
    </dgm:pt>
    <dgm:pt modelId="{C590C0D5-0748-4F58-B4E3-2AA765906631}" type="parTrans" cxnId="{C3358013-EBA6-4F27-878E-388D8C8905D1}">
      <dgm:prSet/>
      <dgm:spPr/>
      <dgm:t>
        <a:bodyPr/>
        <a:lstStyle/>
        <a:p>
          <a:endParaRPr lang="ru-RU" b="1"/>
        </a:p>
      </dgm:t>
    </dgm:pt>
    <dgm:pt modelId="{39583012-8E3F-401E-A2F0-28419F174EAB}" type="sibTrans" cxnId="{C3358013-EBA6-4F27-878E-388D8C8905D1}">
      <dgm:prSet/>
      <dgm:spPr/>
      <dgm:t>
        <a:bodyPr/>
        <a:lstStyle/>
        <a:p>
          <a:endParaRPr lang="ru-RU" b="1"/>
        </a:p>
      </dgm:t>
    </dgm:pt>
    <dgm:pt modelId="{0CA10185-FBF1-4D6A-84B0-C9C0A7827660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Земельный налог</a:t>
          </a:r>
        </a:p>
      </dgm:t>
    </dgm:pt>
    <dgm:pt modelId="{815D9417-F9E7-46C4-8E96-CAC4EA38FDBC}" type="parTrans" cxnId="{A51E7DE5-AF15-44BA-8F92-9ECEB0CB578B}">
      <dgm:prSet/>
      <dgm:spPr/>
      <dgm:t>
        <a:bodyPr/>
        <a:lstStyle/>
        <a:p>
          <a:endParaRPr lang="ru-RU" b="1"/>
        </a:p>
      </dgm:t>
    </dgm:pt>
    <dgm:pt modelId="{A4D17AAA-0033-48A1-8E4F-C61C11114462}" type="sibTrans" cxnId="{A51E7DE5-AF15-44BA-8F92-9ECEB0CB578B}">
      <dgm:prSet/>
      <dgm:spPr/>
      <dgm:t>
        <a:bodyPr/>
        <a:lstStyle/>
        <a:p>
          <a:endParaRPr lang="ru-RU" b="1"/>
        </a:p>
      </dgm:t>
    </dgm:pt>
    <dgm:pt modelId="{C3DB503A-7593-402B-93E0-8D425E87D405}" type="pres">
      <dgm:prSet presAssocID="{DA39625B-3C61-4286-861D-BD0277843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14635-41AF-482F-8575-607B32A19DEE}" type="pres">
      <dgm:prSet presAssocID="{9D328161-4793-4F10-A31E-3604D3B56485}" presName="node" presStyleLbl="node1" presStyleIdx="0" presStyleCnt="3" custScaleX="10159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01CBAAC8-3DD5-479D-A723-4E861B4ED91A}" type="pres">
      <dgm:prSet presAssocID="{F8BF3504-11DF-4A16-B9DF-604ED80FCDF3}" presName="sibTrans" presStyleCnt="0"/>
      <dgm:spPr/>
    </dgm:pt>
    <dgm:pt modelId="{7AAC85C8-9C35-4D50-9C4F-97B34C81EC9C}" type="pres">
      <dgm:prSet presAssocID="{0DC2ACDD-4F94-4823-8A33-2E1E31B4ED89}" presName="node" presStyleLbl="node1" presStyleIdx="1" presStyleCnt="3" custScaleX="91085" custLinFactNeighborX="1208" custLinFactNeighborY="132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23BBBEA-B275-40CC-BE01-571463401472}" type="pres">
      <dgm:prSet presAssocID="{39583012-8E3F-401E-A2F0-28419F174EAB}" presName="sibTrans" presStyleCnt="0"/>
      <dgm:spPr/>
    </dgm:pt>
    <dgm:pt modelId="{DBC007ED-BC63-4A4F-B672-2F33F4C7A88F}" type="pres">
      <dgm:prSet presAssocID="{0CA10185-FBF1-4D6A-84B0-C9C0A7827660}" presName="node" presStyleLbl="node1" presStyleIdx="2" presStyleCnt="3" custScaleX="9736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48B03938-2A66-4B31-B3C7-3E0E9C82930C}" type="presOf" srcId="{0DC2ACDD-4F94-4823-8A33-2E1E31B4ED89}" destId="{7AAC85C8-9C35-4D50-9C4F-97B34C81EC9C}" srcOrd="0" destOrd="0" presId="urn:microsoft.com/office/officeart/2005/8/layout/default#1"/>
    <dgm:cxn modelId="{C7C06231-C054-484E-9465-62AE1CECEE87}" type="presOf" srcId="{DA39625B-3C61-4286-861D-BD0277843311}" destId="{C3DB503A-7593-402B-93E0-8D425E87D405}" srcOrd="0" destOrd="0" presId="urn:microsoft.com/office/officeart/2005/8/layout/default#1"/>
    <dgm:cxn modelId="{A51E7DE5-AF15-44BA-8F92-9ECEB0CB578B}" srcId="{DA39625B-3C61-4286-861D-BD0277843311}" destId="{0CA10185-FBF1-4D6A-84B0-C9C0A7827660}" srcOrd="2" destOrd="0" parTransId="{815D9417-F9E7-46C4-8E96-CAC4EA38FDBC}" sibTransId="{A4D17AAA-0033-48A1-8E4F-C61C11114462}"/>
    <dgm:cxn modelId="{DF02606B-1614-450B-B363-EAC614A883E3}" type="presOf" srcId="{9D328161-4793-4F10-A31E-3604D3B56485}" destId="{AE814635-41AF-482F-8575-607B32A19DEE}" srcOrd="0" destOrd="0" presId="urn:microsoft.com/office/officeart/2005/8/layout/default#1"/>
    <dgm:cxn modelId="{065BC10C-701F-4AAC-A6F6-BE40AFCF3AEC}" type="presOf" srcId="{0CA10185-FBF1-4D6A-84B0-C9C0A7827660}" destId="{DBC007ED-BC63-4A4F-B672-2F33F4C7A88F}" srcOrd="0" destOrd="0" presId="urn:microsoft.com/office/officeart/2005/8/layout/default#1"/>
    <dgm:cxn modelId="{C3358013-EBA6-4F27-878E-388D8C8905D1}" srcId="{DA39625B-3C61-4286-861D-BD0277843311}" destId="{0DC2ACDD-4F94-4823-8A33-2E1E31B4ED89}" srcOrd="1" destOrd="0" parTransId="{C590C0D5-0748-4F58-B4E3-2AA765906631}" sibTransId="{39583012-8E3F-401E-A2F0-28419F174EAB}"/>
    <dgm:cxn modelId="{1E667EC0-8D4B-43CB-95DA-AA819F8E7BBC}" srcId="{DA39625B-3C61-4286-861D-BD0277843311}" destId="{9D328161-4793-4F10-A31E-3604D3B56485}" srcOrd="0" destOrd="0" parTransId="{249F267B-0E44-42C1-BACF-C34FB6F8892B}" sibTransId="{F8BF3504-11DF-4A16-B9DF-604ED80FCDF3}"/>
    <dgm:cxn modelId="{144D7EBB-5DCD-47D9-9EB6-0D2421CC1EFB}" type="presParOf" srcId="{C3DB503A-7593-402B-93E0-8D425E87D405}" destId="{AE814635-41AF-482F-8575-607B32A19DEE}" srcOrd="0" destOrd="0" presId="urn:microsoft.com/office/officeart/2005/8/layout/default#1"/>
    <dgm:cxn modelId="{47F80AA3-D03A-4A50-BDD7-BA0E5EF02090}" type="presParOf" srcId="{C3DB503A-7593-402B-93E0-8D425E87D405}" destId="{01CBAAC8-3DD5-479D-A723-4E861B4ED91A}" srcOrd="1" destOrd="0" presId="urn:microsoft.com/office/officeart/2005/8/layout/default#1"/>
    <dgm:cxn modelId="{B9B3FBC0-C2EA-41DB-A781-CA17D8AECA9F}" type="presParOf" srcId="{C3DB503A-7593-402B-93E0-8D425E87D405}" destId="{7AAC85C8-9C35-4D50-9C4F-97B34C81EC9C}" srcOrd="2" destOrd="0" presId="urn:microsoft.com/office/officeart/2005/8/layout/default#1"/>
    <dgm:cxn modelId="{35881E3E-2FB1-4FFB-8132-3119FCFC7CB8}" type="presParOf" srcId="{C3DB503A-7593-402B-93E0-8D425E87D405}" destId="{423BBBEA-B275-40CC-BE01-571463401472}" srcOrd="3" destOrd="0" presId="urn:microsoft.com/office/officeart/2005/8/layout/default#1"/>
    <dgm:cxn modelId="{67A4B4B8-9E8C-4E85-87B9-ECC8FA48EB8E}" type="presParOf" srcId="{C3DB503A-7593-402B-93E0-8D425E87D405}" destId="{DBC007ED-BC63-4A4F-B672-2F33F4C7A88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69B849-9C5A-42C2-9342-4078D0FF5DF6}" type="doc">
      <dgm:prSet loTypeId="urn:microsoft.com/office/officeart/2005/8/layout/funnel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93BB4BB-9750-461A-8BCC-A32C7260FCE3}">
      <dgm:prSet custT="1"/>
      <dgm:spPr/>
      <dgm:t>
        <a:bodyPr/>
        <a:lstStyle/>
        <a:p>
          <a:r>
            <a:rPr lang="ru-RU" sz="16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dirty="0">
            <a:solidFill>
              <a:schemeClr val="tx2">
                <a:lumMod val="50000"/>
              </a:schemeClr>
            </a:solidFill>
            <a:latin typeface="Sitka Small" pitchFamily="2" charset="0"/>
          </a:endParaRPr>
        </a:p>
      </dgm:t>
    </dgm:pt>
    <dgm:pt modelId="{0A873D20-F667-465C-8A16-C5C2B495F386}" type="parTrans" cxnId="{135883E0-1EA3-4DF2-85C1-A909F3870B0E}">
      <dgm:prSet/>
      <dgm:spPr/>
      <dgm:t>
        <a:bodyPr/>
        <a:lstStyle/>
        <a:p>
          <a:endParaRPr lang="ru-RU" sz="1800"/>
        </a:p>
      </dgm:t>
    </dgm:pt>
    <dgm:pt modelId="{8FF700F1-DAB2-4FBA-AD40-CB33F1A7E7F9}" type="sibTrans" cxnId="{135883E0-1EA3-4DF2-85C1-A909F3870B0E}">
      <dgm:prSet/>
      <dgm:spPr/>
      <dgm:t>
        <a:bodyPr/>
        <a:lstStyle/>
        <a:p>
          <a:endParaRPr lang="ru-RU" sz="1800"/>
        </a:p>
      </dgm:t>
    </dgm:pt>
    <dgm:pt modelId="{63F4F228-E0CC-40C7-9F2B-915935FA3038}">
      <dgm:prSet phldrT="[Текст]" custT="1"/>
      <dgm:spPr/>
      <dgm:t>
        <a:bodyPr/>
        <a:lstStyle/>
        <a:p>
          <a:r>
            <a:rPr lang="ru-RU" sz="1800" b="1" dirty="0"/>
            <a:t>85%</a:t>
          </a:r>
        </a:p>
      </dgm:t>
    </dgm:pt>
    <dgm:pt modelId="{0D34CB53-7479-435E-AD69-BE68C5D0CE67}" type="sibTrans" cxnId="{0F0FCA2B-0E46-472E-9E56-F39186648310}">
      <dgm:prSet/>
      <dgm:spPr/>
      <dgm:t>
        <a:bodyPr/>
        <a:lstStyle/>
        <a:p>
          <a:endParaRPr lang="ru-RU" sz="1800"/>
        </a:p>
      </dgm:t>
    </dgm:pt>
    <dgm:pt modelId="{911A291D-9FFE-49BE-B08C-FE48EAFBD772}" type="parTrans" cxnId="{0F0FCA2B-0E46-472E-9E56-F39186648310}">
      <dgm:prSet/>
      <dgm:spPr/>
      <dgm:t>
        <a:bodyPr/>
        <a:lstStyle/>
        <a:p>
          <a:endParaRPr lang="ru-RU" sz="1800"/>
        </a:p>
      </dgm:t>
    </dgm:pt>
    <dgm:pt modelId="{409B43D6-C89F-41C7-BD37-641FEB28E0D5}" type="pres">
      <dgm:prSet presAssocID="{B369B849-9C5A-42C2-9342-4078D0FF5D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3D498-F8E4-4787-B217-E0B2101B0530}" type="pres">
      <dgm:prSet presAssocID="{B369B849-9C5A-42C2-9342-4078D0FF5DF6}" presName="ellipse" presStyleLbl="trBgShp" presStyleIdx="0" presStyleCnt="1" custFlipVert="0" custFlipHor="0" custScaleX="26653" custScaleY="6162"/>
      <dgm:spPr/>
    </dgm:pt>
    <dgm:pt modelId="{19998372-A571-497F-AEB4-B8C97FFF4D66}" type="pres">
      <dgm:prSet presAssocID="{B369B849-9C5A-42C2-9342-4078D0FF5DF6}" presName="arrow1" presStyleLbl="fgShp" presStyleIdx="0" presStyleCnt="1" custLinFactY="-97023" custLinFactNeighborX="0" custLinFactNeighborY="-100000"/>
      <dgm:spPr/>
    </dgm:pt>
    <dgm:pt modelId="{6155B7D2-06E9-4939-9EB6-673730F76B44}" type="pres">
      <dgm:prSet presAssocID="{B369B849-9C5A-42C2-9342-4078D0FF5DF6}" presName="rectangle" presStyleLbl="revTx" presStyleIdx="0" presStyleCnt="1" custScaleX="166666" custScaleY="42350" custLinFactNeighborX="0" custLinFactNeighborY="-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F12C-6E58-497A-AFE7-361DE060183A}" type="pres">
      <dgm:prSet presAssocID="{293BB4BB-9750-461A-8BCC-A32C7260FCE3}" presName="item1" presStyleLbl="node1" presStyleIdx="0" presStyleCnt="1" custScaleX="61531" custScaleY="62345" custLinFactNeighborX="13995" custLinFactNeighborY="-49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62DB7-C70E-47BC-ACE0-88B26CF7B847}" type="pres">
      <dgm:prSet presAssocID="{B369B849-9C5A-42C2-9342-4078D0FF5DF6}" presName="funnel" presStyleLbl="trAlignAcc1" presStyleIdx="0" presStyleCnt="1" custScaleX="142857" custScaleY="155281" custLinFactNeighborX="701" custLinFactNeighborY="-19505"/>
      <dgm:spPr>
        <a:prstGeom prst="flowChartCollate">
          <a:avLst/>
        </a:prstGeom>
      </dgm:spPr>
    </dgm:pt>
  </dgm:ptLst>
  <dgm:cxnLst>
    <dgm:cxn modelId="{0F0FCA2B-0E46-472E-9E56-F39186648310}" srcId="{B369B849-9C5A-42C2-9342-4078D0FF5DF6}" destId="{63F4F228-E0CC-40C7-9F2B-915935FA3038}" srcOrd="0" destOrd="0" parTransId="{911A291D-9FFE-49BE-B08C-FE48EAFBD772}" sibTransId="{0D34CB53-7479-435E-AD69-BE68C5D0CE67}"/>
    <dgm:cxn modelId="{5365C9BA-4699-4C32-9AEF-73CD7476504A}" type="presOf" srcId="{293BB4BB-9750-461A-8BCC-A32C7260FCE3}" destId="{6155B7D2-06E9-4939-9EB6-673730F76B44}" srcOrd="0" destOrd="0" presId="urn:microsoft.com/office/officeart/2005/8/layout/funnel1"/>
    <dgm:cxn modelId="{A8FEE229-F72B-454A-8553-007625EA8E46}" type="presOf" srcId="{B369B849-9C5A-42C2-9342-4078D0FF5DF6}" destId="{409B43D6-C89F-41C7-BD37-641FEB28E0D5}" srcOrd="0" destOrd="0" presId="urn:microsoft.com/office/officeart/2005/8/layout/funnel1"/>
    <dgm:cxn modelId="{FA7FD9D6-AC3B-4B1C-A51C-145401DD75A5}" type="presOf" srcId="{63F4F228-E0CC-40C7-9F2B-915935FA3038}" destId="{1B16F12C-6E58-497A-AFE7-361DE060183A}" srcOrd="0" destOrd="0" presId="urn:microsoft.com/office/officeart/2005/8/layout/funnel1"/>
    <dgm:cxn modelId="{135883E0-1EA3-4DF2-85C1-A909F3870B0E}" srcId="{B369B849-9C5A-42C2-9342-4078D0FF5DF6}" destId="{293BB4BB-9750-461A-8BCC-A32C7260FCE3}" srcOrd="1" destOrd="0" parTransId="{0A873D20-F667-465C-8A16-C5C2B495F386}" sibTransId="{8FF700F1-DAB2-4FBA-AD40-CB33F1A7E7F9}"/>
    <dgm:cxn modelId="{6D2613A5-2531-4C53-97EB-761A1D1750C4}" type="presParOf" srcId="{409B43D6-C89F-41C7-BD37-641FEB28E0D5}" destId="{D683D498-F8E4-4787-B217-E0B2101B0530}" srcOrd="0" destOrd="0" presId="urn:microsoft.com/office/officeart/2005/8/layout/funnel1"/>
    <dgm:cxn modelId="{201703B7-DC3A-4A02-AB06-E09CDA703A5A}" type="presParOf" srcId="{409B43D6-C89F-41C7-BD37-641FEB28E0D5}" destId="{19998372-A571-497F-AEB4-B8C97FFF4D66}" srcOrd="1" destOrd="0" presId="urn:microsoft.com/office/officeart/2005/8/layout/funnel1"/>
    <dgm:cxn modelId="{8535ADD7-889A-4CE4-AA4F-AC72E18DE8DF}" type="presParOf" srcId="{409B43D6-C89F-41C7-BD37-641FEB28E0D5}" destId="{6155B7D2-06E9-4939-9EB6-673730F76B44}" srcOrd="2" destOrd="0" presId="urn:microsoft.com/office/officeart/2005/8/layout/funnel1"/>
    <dgm:cxn modelId="{FB0E29A0-08C8-4972-A71A-2B66DD3DB008}" type="presParOf" srcId="{409B43D6-C89F-41C7-BD37-641FEB28E0D5}" destId="{1B16F12C-6E58-497A-AFE7-361DE060183A}" srcOrd="3" destOrd="0" presId="urn:microsoft.com/office/officeart/2005/8/layout/funnel1"/>
    <dgm:cxn modelId="{9BD8A36F-0DB4-4417-AD78-6F5B554DAEC6}" type="presParOf" srcId="{409B43D6-C89F-41C7-BD37-641FEB28E0D5}" destId="{C5862DB7-C70E-47BC-ACE0-88B26CF7B847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 flipH="1" flipV="1">
          <a:off x="4176950" y="1890886"/>
          <a:ext cx="71383" cy="486487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927826" y="2152228"/>
          <a:ext cx="535373" cy="342639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232407" y="3228827"/>
          <a:ext cx="3961669" cy="34693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Бюджет городского округа Лобня</a:t>
          </a:r>
        </a:p>
      </dsp:txBody>
      <dsp:txXfrm>
        <a:off x="232407" y="3228827"/>
        <a:ext cx="3961669" cy="346934"/>
      </dsp:txXfrm>
    </dsp:sp>
    <dsp:sp modelId="{199E51A1-E2F0-44F9-9309-4C0D476AEDD1}">
      <dsp:nvSpPr>
        <dsp:cNvPr id="0" name=""/>
        <dsp:cNvSpPr/>
      </dsp:nvSpPr>
      <dsp:spPr>
        <a:xfrm>
          <a:off x="1767169" y="465098"/>
          <a:ext cx="789286" cy="7667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15%</a:t>
          </a:r>
        </a:p>
      </dsp:txBody>
      <dsp:txXfrm>
        <a:off x="1882757" y="577392"/>
        <a:ext cx="558110" cy="542206"/>
      </dsp:txXfrm>
    </dsp:sp>
    <dsp:sp modelId="{CE4B80C9-B7B7-412F-AAB4-970D35CFA58A}">
      <dsp:nvSpPr>
        <dsp:cNvPr id="0" name=""/>
        <dsp:cNvSpPr/>
      </dsp:nvSpPr>
      <dsp:spPr>
        <a:xfrm>
          <a:off x="1124568" y="0"/>
          <a:ext cx="856030" cy="766716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100%</a:t>
          </a:r>
        </a:p>
      </dsp:txBody>
      <dsp:txXfrm>
        <a:off x="1249931" y="112283"/>
        <a:ext cx="605304" cy="542150"/>
      </dsp:txXfrm>
    </dsp:sp>
    <dsp:sp modelId="{089E1508-1591-48F7-A4AF-BDC6B174BA04}">
      <dsp:nvSpPr>
        <dsp:cNvPr id="0" name=""/>
        <dsp:cNvSpPr/>
      </dsp:nvSpPr>
      <dsp:spPr>
        <a:xfrm>
          <a:off x="2409781" y="0"/>
          <a:ext cx="777857" cy="77727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100%</a:t>
          </a:r>
        </a:p>
      </dsp:txBody>
      <dsp:txXfrm>
        <a:off x="2523696" y="113830"/>
        <a:ext cx="550027" cy="549618"/>
      </dsp:txXfrm>
    </dsp:sp>
    <dsp:sp modelId="{C5862DB7-C70E-47BC-ACE0-88B26CF7B847}">
      <dsp:nvSpPr>
        <dsp:cNvPr id="0" name=""/>
        <dsp:cNvSpPr/>
      </dsp:nvSpPr>
      <dsp:spPr>
        <a:xfrm>
          <a:off x="279469" y="-47370"/>
          <a:ext cx="3801040" cy="3173132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14635-41AF-482F-8575-607B32A19DEE}">
      <dsp:nvSpPr>
        <dsp:cNvPr id="0" name=""/>
        <dsp:cNvSpPr/>
      </dsp:nvSpPr>
      <dsp:spPr>
        <a:xfrm>
          <a:off x="884783" y="911"/>
          <a:ext cx="2069579" cy="1222312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Налог на доходы физических лиц</a:t>
          </a:r>
        </a:p>
      </dsp:txBody>
      <dsp:txXfrm>
        <a:off x="1187866" y="179914"/>
        <a:ext cx="1463413" cy="864306"/>
      </dsp:txXfrm>
    </dsp:sp>
    <dsp:sp modelId="{7AAC85C8-9C35-4D50-9C4F-97B34C81EC9C}">
      <dsp:nvSpPr>
        <dsp:cNvPr id="0" name=""/>
        <dsp:cNvSpPr/>
      </dsp:nvSpPr>
      <dsp:spPr>
        <a:xfrm>
          <a:off x="3182691" y="1823"/>
          <a:ext cx="1855572" cy="1222312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Налог на имущество физических лиц</a:t>
          </a:r>
        </a:p>
      </dsp:txBody>
      <dsp:txXfrm>
        <a:off x="3454433" y="180826"/>
        <a:ext cx="1312088" cy="864306"/>
      </dsp:txXfrm>
    </dsp:sp>
    <dsp:sp modelId="{DBC007ED-BC63-4A4F-B672-2F33F4C7A88F}">
      <dsp:nvSpPr>
        <dsp:cNvPr id="0" name=""/>
        <dsp:cNvSpPr/>
      </dsp:nvSpPr>
      <dsp:spPr>
        <a:xfrm>
          <a:off x="5217373" y="911"/>
          <a:ext cx="1983426" cy="1222312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Земельный налог</a:t>
          </a:r>
        </a:p>
      </dsp:txBody>
      <dsp:txXfrm>
        <a:off x="5507839" y="179914"/>
        <a:ext cx="1402494" cy="864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D498-F8E4-4787-B217-E0B2101B0530}">
      <dsp:nvSpPr>
        <dsp:cNvPr id="0" name=""/>
        <dsp:cNvSpPr/>
      </dsp:nvSpPr>
      <dsp:spPr>
        <a:xfrm>
          <a:off x="1487123" y="1355949"/>
          <a:ext cx="618951" cy="49695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98372-A571-497F-AEB4-B8C97FFF4D66}">
      <dsp:nvSpPr>
        <dsp:cNvPr id="0" name=""/>
        <dsp:cNvSpPr/>
      </dsp:nvSpPr>
      <dsp:spPr>
        <a:xfrm>
          <a:off x="1575175" y="2384882"/>
          <a:ext cx="450050" cy="288032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B7D2-06E9-4939-9EB6-673730F76B44}">
      <dsp:nvSpPr>
        <dsp:cNvPr id="0" name=""/>
        <dsp:cNvSpPr/>
      </dsp:nvSpPr>
      <dsp:spPr>
        <a:xfrm>
          <a:off x="7" y="3312368"/>
          <a:ext cx="3600385" cy="22871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rPr>
            <a:t>Бюджет Московской области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Sitka Small" pitchFamily="2" charset="0"/>
          </a:endParaRPr>
        </a:p>
      </dsp:txBody>
      <dsp:txXfrm>
        <a:off x="7" y="3312368"/>
        <a:ext cx="3600385" cy="228715"/>
      </dsp:txXfrm>
    </dsp:sp>
    <dsp:sp modelId="{1B16F12C-6E58-497A-AFE7-361DE060183A}">
      <dsp:nvSpPr>
        <dsp:cNvPr id="0" name=""/>
        <dsp:cNvSpPr/>
      </dsp:nvSpPr>
      <dsp:spPr>
        <a:xfrm>
          <a:off x="1408848" y="634339"/>
          <a:ext cx="775376" cy="7856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85%</a:t>
          </a:r>
        </a:p>
      </dsp:txBody>
      <dsp:txXfrm>
        <a:off x="1522399" y="749392"/>
        <a:ext cx="548274" cy="555528"/>
      </dsp:txXfrm>
    </dsp:sp>
    <dsp:sp modelId="{C5862DB7-C70E-47BC-ACE0-88B26CF7B847}">
      <dsp:nvSpPr>
        <dsp:cNvPr id="0" name=""/>
        <dsp:cNvSpPr/>
      </dsp:nvSpPr>
      <dsp:spPr>
        <a:xfrm>
          <a:off x="3" y="0"/>
          <a:ext cx="3600396" cy="3130812"/>
        </a:xfrm>
        <a:prstGeom prst="flowChartCollate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0.23333</cdr:x>
      <cdr:y>0.56627</cdr:y>
    </cdr:from>
    <cdr:to>
      <cdr:x>0.31666</cdr:x>
      <cdr:y>0.61074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16224" y="3139752"/>
          <a:ext cx="720051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+451,4 (+30,6%)</a:t>
          </a:r>
        </a:p>
      </cdr:txBody>
    </cdr:sp>
  </cdr:relSizeAnchor>
  <cdr:relSizeAnchor xmlns:cdr="http://schemas.openxmlformats.org/drawingml/2006/chartDrawing">
    <cdr:from>
      <cdr:x>0.25926</cdr:x>
      <cdr:y>0.3706</cdr:y>
    </cdr:from>
    <cdr:to>
      <cdr:x>0.2963</cdr:x>
      <cdr:y>0.4127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10800000">
          <a:off x="2240255" y="2011749"/>
          <a:ext cx="320061" cy="22853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0.2963</cdr:x>
      <cdr:y>0.28166</cdr:y>
    </cdr:from>
    <cdr:to>
      <cdr:x>0.33333</cdr:x>
      <cdr:y>0.32613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0" y="14478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0.26852</cdr:x>
      <cdr:y>0.17789</cdr:y>
    </cdr:from>
    <cdr:to>
      <cdr:x>0.35185</cdr:x>
      <cdr:y>0.29648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09800" y="914400"/>
          <a:ext cx="6858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0.25</cdr:x>
      <cdr:y>0.61822</cdr:y>
    </cdr:from>
    <cdr:to>
      <cdr:x>0.28718</cdr:x>
      <cdr:y>0.66024</cdr:y>
    </cdr:to>
    <cdr:sp macro="" textlink="">
      <cdr:nvSpPr>
        <cdr:cNvPr id="22" name="Стрелка вверх 21"/>
        <cdr:cNvSpPr/>
      </cdr:nvSpPr>
      <cdr:spPr>
        <a:xfrm xmlns:a="http://schemas.openxmlformats.org/drawingml/2006/main">
          <a:off x="2160240" y="3427784"/>
          <a:ext cx="321271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0.44444</cdr:x>
      <cdr:y>0.34095</cdr:y>
    </cdr:from>
    <cdr:to>
      <cdr:x>0.48148</cdr:x>
      <cdr:y>0.38305</cdr:y>
    </cdr:to>
    <cdr:sp macro="" textlink="">
      <cdr:nvSpPr>
        <cdr:cNvPr id="23" name="Стрелка вниз 22"/>
        <cdr:cNvSpPr/>
      </cdr:nvSpPr>
      <cdr:spPr>
        <a:xfrm xmlns:a="http://schemas.openxmlformats.org/drawingml/2006/main">
          <a:off x="3657600" y="1752600"/>
          <a:ext cx="304800" cy="21640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0.40741</cdr:x>
      <cdr:y>0.29648</cdr:y>
    </cdr:from>
    <cdr:to>
      <cdr:x>0.5</cdr:x>
      <cdr:y>0.34095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3352800" y="15240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-122,7 (-32,4%)</a:t>
          </a:r>
        </a:p>
      </cdr:txBody>
    </cdr:sp>
  </cdr:relSizeAnchor>
  <cdr:relSizeAnchor xmlns:cdr="http://schemas.openxmlformats.org/drawingml/2006/chartDrawing">
    <cdr:from>
      <cdr:x>0.23148</cdr:x>
      <cdr:y>0.32613</cdr:y>
    </cdr:from>
    <cdr:to>
      <cdr:x>0.32407</cdr:x>
      <cdr:y>0.3706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905000" y="1676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+90,2 (+31,3%)</a:t>
          </a:r>
        </a:p>
      </cdr:txBody>
    </cdr:sp>
  </cdr:relSizeAnchor>
  <cdr:relSizeAnchor xmlns:cdr="http://schemas.openxmlformats.org/drawingml/2006/chartDrawing">
    <cdr:from>
      <cdr:x>0.40953</cdr:x>
      <cdr:y>0.56627</cdr:y>
    </cdr:from>
    <cdr:to>
      <cdr:x>0.49286</cdr:x>
      <cdr:y>0.61074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3538717" y="3139752"/>
          <a:ext cx="720051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+951,3 (+49,4%)</a:t>
          </a:r>
        </a:p>
      </cdr:txBody>
    </cdr:sp>
  </cdr:relSizeAnchor>
  <cdr:relSizeAnchor xmlns:cdr="http://schemas.openxmlformats.org/drawingml/2006/chartDrawing">
    <cdr:from>
      <cdr:x>0.43333</cdr:x>
      <cdr:y>0.61822</cdr:y>
    </cdr:from>
    <cdr:to>
      <cdr:x>0.47052</cdr:x>
      <cdr:y>0.66024</cdr:y>
    </cdr:to>
    <cdr:sp macro="" textlink="">
      <cdr:nvSpPr>
        <cdr:cNvPr id="26" name="Стрелка вверх 25"/>
        <cdr:cNvSpPr/>
      </cdr:nvSpPr>
      <cdr:spPr>
        <a:xfrm xmlns:a="http://schemas.openxmlformats.org/drawingml/2006/main">
          <a:off x="3744416" y="3427784"/>
          <a:ext cx="321358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0.59907</cdr:x>
      <cdr:y>0.25974</cdr:y>
    </cdr:from>
    <cdr:to>
      <cdr:x>0.69167</cdr:x>
      <cdr:y>0.30421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5176511" y="1440160"/>
          <a:ext cx="800153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-7,6 (-3,0%)</a:t>
          </a:r>
        </a:p>
      </cdr:txBody>
    </cdr:sp>
  </cdr:relSizeAnchor>
  <cdr:relSizeAnchor xmlns:cdr="http://schemas.openxmlformats.org/drawingml/2006/chartDrawing">
    <cdr:from>
      <cdr:x>0.62619</cdr:x>
      <cdr:y>0.31431</cdr:y>
    </cdr:from>
    <cdr:to>
      <cdr:x>0.66323</cdr:x>
      <cdr:y>0.35641</cdr:y>
    </cdr:to>
    <cdr:sp macro="" textlink="">
      <cdr:nvSpPr>
        <cdr:cNvPr id="28" name="Стрелка вниз 27"/>
        <cdr:cNvSpPr/>
      </cdr:nvSpPr>
      <cdr:spPr>
        <a:xfrm xmlns:a="http://schemas.openxmlformats.org/drawingml/2006/main">
          <a:off x="5410856" y="1742708"/>
          <a:ext cx="320061" cy="23342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0.59167</cdr:x>
      <cdr:y>0.56627</cdr:y>
    </cdr:from>
    <cdr:to>
      <cdr:x>0.67501</cdr:x>
      <cdr:y>0.61074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5112568" y="3139752"/>
          <a:ext cx="720137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-865,8 (-30,1%)</a:t>
          </a:r>
        </a:p>
      </cdr:txBody>
    </cdr:sp>
  </cdr:relSizeAnchor>
  <cdr:relSizeAnchor xmlns:cdr="http://schemas.openxmlformats.org/drawingml/2006/chartDrawing">
    <cdr:from>
      <cdr:x>0.61667</cdr:x>
      <cdr:y>0.61822</cdr:y>
    </cdr:from>
    <cdr:to>
      <cdr:x>0.65385</cdr:x>
      <cdr:y>0.66024</cdr:y>
    </cdr:to>
    <cdr:sp macro="" textlink="">
      <cdr:nvSpPr>
        <cdr:cNvPr id="30" name="Стрелка вверх 29"/>
        <cdr:cNvSpPr/>
      </cdr:nvSpPr>
      <cdr:spPr>
        <a:xfrm xmlns:a="http://schemas.openxmlformats.org/drawingml/2006/main" rot="10800000">
          <a:off x="5328592" y="3427784"/>
          <a:ext cx="321271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0.775</cdr:x>
      <cdr:y>0.28571</cdr:y>
    </cdr:from>
    <cdr:to>
      <cdr:x>0.86759</cdr:x>
      <cdr:y>0.33018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6696744" y="1584176"/>
          <a:ext cx="800066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+9,0 (+3,6%)</a:t>
          </a:r>
        </a:p>
      </cdr:txBody>
    </cdr:sp>
  </cdr:relSizeAnchor>
  <cdr:relSizeAnchor xmlns:cdr="http://schemas.openxmlformats.org/drawingml/2006/chartDrawing">
    <cdr:from>
      <cdr:x>0.80833</cdr:x>
      <cdr:y>0.35065</cdr:y>
    </cdr:from>
    <cdr:to>
      <cdr:x>0.84536</cdr:x>
      <cdr:y>0.39275</cdr:y>
    </cdr:to>
    <cdr:sp macro="" textlink="">
      <cdr:nvSpPr>
        <cdr:cNvPr id="32" name="Стрелка вниз 31"/>
        <cdr:cNvSpPr/>
      </cdr:nvSpPr>
      <cdr:spPr>
        <a:xfrm xmlns:a="http://schemas.openxmlformats.org/drawingml/2006/main" rot="10800000">
          <a:off x="6984776" y="1944216"/>
          <a:ext cx="319975" cy="23342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0.76667</cdr:x>
      <cdr:y>0.56627</cdr:y>
    </cdr:from>
    <cdr:to>
      <cdr:x>0.85</cdr:x>
      <cdr:y>0.61074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6624736" y="3139752"/>
          <a:ext cx="720051" cy="246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+34,4 (+1,7%)</a:t>
          </a:r>
        </a:p>
      </cdr:txBody>
    </cdr:sp>
  </cdr:relSizeAnchor>
  <cdr:relSizeAnchor xmlns:cdr="http://schemas.openxmlformats.org/drawingml/2006/chartDrawing">
    <cdr:from>
      <cdr:x>0.79167</cdr:x>
      <cdr:y>0.60523</cdr:y>
    </cdr:from>
    <cdr:to>
      <cdr:x>0.82885</cdr:x>
      <cdr:y>0.64725</cdr:y>
    </cdr:to>
    <cdr:sp macro="" textlink="">
      <cdr:nvSpPr>
        <cdr:cNvPr id="34" name="Стрелка вверх 33"/>
        <cdr:cNvSpPr/>
      </cdr:nvSpPr>
      <cdr:spPr>
        <a:xfrm xmlns:a="http://schemas.openxmlformats.org/drawingml/2006/main">
          <a:off x="6840760" y="3355776"/>
          <a:ext cx="321271" cy="232984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252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2" y="9427076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5" y="9427076"/>
            <a:ext cx="2945659" cy="496252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252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2" y="9427076"/>
            <a:ext cx="2945659" cy="496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5" y="9427076"/>
            <a:ext cx="2945659" cy="496252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97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3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9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0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75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55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01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55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23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3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B209F-5ED1-4532-81DD-BBAA16F9CCDC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89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5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E75E4-2F65-44FB-BFF2-C59C6A794CF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5292DB-6713-433F-9E9F-6960404B451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83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43594A-A33B-4E4E-9E9C-5399DDAB056F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2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E26A4A-D27E-4F6C-A209-77578BCAE792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3C68AC-2AB1-447E-B6C7-403BBD4CE460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0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E7432D-3379-47AE-B813-B0CE8D171C61}" type="slidenum">
              <a:rPr lang="ru-RU" altLang="ru-RU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8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646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662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04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69FA6-E426-468A-9444-72756B6203B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03858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585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901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657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11/16/2023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0212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11/16/2023</a:t>
            </a:fld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1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11/16/2023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14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11/16/2023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215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11/16/2023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89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  <p:sldLayoutId id="2147485258" r:id="rId2"/>
    <p:sldLayoutId id="2147485259" r:id="rId3"/>
    <p:sldLayoutId id="2147485260" r:id="rId4"/>
    <p:sldLayoutId id="2147485261" r:id="rId5"/>
    <p:sldLayoutId id="2147485262" r:id="rId6"/>
    <p:sldLayoutId id="2147485263" r:id="rId7"/>
    <p:sldLayoutId id="2147485264" r:id="rId8"/>
    <p:sldLayoutId id="2147485265" r:id="rId9"/>
    <p:sldLayoutId id="2147485266" r:id="rId10"/>
    <p:sldLayoutId id="2147485267" r:id="rId11"/>
    <p:sldLayoutId id="2147485268" r:id="rId12"/>
    <p:sldLayoutId id="2147485269" r:id="rId13"/>
    <p:sldLayoutId id="214748527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9804" y="1556792"/>
            <a:ext cx="8369902" cy="1656184"/>
          </a:xfrm>
        </p:spPr>
        <p:txBody>
          <a:bodyPr>
            <a:normAutofit/>
          </a:bodyPr>
          <a:lstStyle/>
          <a:p>
            <a:pPr algn="ctr"/>
            <a:r>
              <a:rPr lang="ru-RU" sz="5400" b="1" noProof="0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Бюджет</a:t>
            </a:r>
            <a:br>
              <a:rPr lang="ru-RU" sz="5400" b="1" noProof="0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sz="5400" b="1" noProof="0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для граждан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2055" y="3645024"/>
            <a:ext cx="7920880" cy="1728191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на основании проекта бюджета городского округа Лобня на 2024 год и на плановый период 2025 и 2026 годов</a:t>
            </a:r>
            <a:r>
              <a:rPr lang="ru-RU" sz="30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</a:rPr>
              <a:t/>
            </a:r>
            <a:br>
              <a:rPr lang="ru-RU" sz="30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</a:rPr>
            </a:br>
            <a:endParaRPr lang="ru-RU" sz="3000" b="1" dirty="0">
              <a:solidFill>
                <a:schemeClr val="tx2">
                  <a:lumMod val="50000"/>
                </a:schemeClr>
              </a:solidFill>
              <a:latin typeface="Sitka Small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CBED1B-935F-41E0-B337-16ABD2825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29" y="260648"/>
            <a:ext cx="1390611" cy="1390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906AA2-F524-4893-A937-7A39BD54E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568952" cy="97905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показатели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прогноза социально –экономического развития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городского округа Лобня Московской области на 2024 - 2026 годы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963815"/>
            <a:ext cx="8784976" cy="979056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10000"/>
              </a:lnSpc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Численность постоянного населения городского округа Лобня Московской области по состоянию на </a:t>
            </a:r>
            <a:r>
              <a:rPr lang="ru-RU" altLang="ru-RU" sz="1400" dirty="0" smtClean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01.01.2023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составляет 81 968 человек. </a:t>
            </a:r>
          </a:p>
          <a:p>
            <a:pPr algn="just" eaLnBrk="1" hangingPunct="1">
              <a:lnSpc>
                <a:spcPct val="120000"/>
              </a:lnSpc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Ожидается, что по состоянию </a:t>
            </a:r>
            <a:r>
              <a:rPr lang="ru-RU" altLang="ru-RU" sz="140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на </a:t>
            </a:r>
            <a:r>
              <a:rPr lang="ru-RU" altLang="ru-RU" sz="1400" smtClean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01.01.2024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численность населения составит 81 504 человек. </a:t>
            </a: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9231226"/>
              </p:ext>
            </p:extLst>
          </p:nvPr>
        </p:nvGraphicFramePr>
        <p:xfrm>
          <a:off x="323528" y="1942871"/>
          <a:ext cx="828092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655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CDCB6F-DE7F-4CF6-ABF3-3276C6E10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3232" cy="7647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показатели </a:t>
            </a:r>
            <a:b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прогноза социально – экономического развития </a:t>
            </a:r>
            <a:b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городского округа Лобня Московской области на 2024 – 2026 годы</a:t>
            </a:r>
            <a:endParaRPr lang="ru-RU" altLang="ru-RU" sz="16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43508" y="620688"/>
            <a:ext cx="8856984" cy="1944216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ПРОМЫШЛЕННОЕ ПРОИЗВОДСТВО</a:t>
            </a:r>
          </a:p>
          <a:p>
            <a:pPr marL="273050" indent="-177800" algn="just" eaLnBrk="1" hangingPunct="1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В 2022 году объем отгруженных товаров собственного производства, выполненных работ и услуг собственными силами по промышленным видам деятельности по городскому округу Лобня составил  75 628,9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 оценке 2023 года объем отгруженной продукции промышленными предприятиями городского округа Лобня составит 84 868,6 млн. руб.</a:t>
            </a:r>
          </a:p>
          <a:p>
            <a:pPr marL="266700" indent="-171450" algn="just" eaLnBrk="1" hangingPunct="1"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Ожидается, что в 2024 году объем отгруженной продукции промышленными предприятиями городского округа Лобня составит 98 447,6 млн. руб.</a:t>
            </a:r>
          </a:p>
          <a:p>
            <a:pPr marL="355600" indent="95250" algn="ctr" eaLnBrk="1" hangingPunct="1">
              <a:buFont typeface="Wingdings" pitchFamily="2" charset="2"/>
              <a:buNone/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услуг собственными силами по промышленным видам деятельности                (млн. рублей)</a:t>
            </a: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355600" indent="95250" algn="just" eaLnBrk="1" hangingPunct="1">
              <a:buFont typeface="Wingdings" pitchFamily="2" charset="2"/>
              <a:buNone/>
              <a:defRPr/>
            </a:pPr>
            <a:endParaRPr lang="ru-RU" altLang="ru-RU" sz="12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altLang="ru-RU" sz="12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id="{99DCB2B1-D006-DD0F-D5B2-096E8F5A22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5016640"/>
              </p:ext>
            </p:extLst>
          </p:nvPr>
        </p:nvGraphicFramePr>
        <p:xfrm>
          <a:off x="35496" y="3356992"/>
          <a:ext cx="9108504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80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7674DB-F7C2-414B-9D4F-5766DF151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42955"/>
            <a:ext cx="1548518" cy="335309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8201902"/>
              </p:ext>
            </p:extLst>
          </p:nvPr>
        </p:nvGraphicFramePr>
        <p:xfrm>
          <a:off x="0" y="1027794"/>
          <a:ext cx="8964485" cy="550160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203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491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 показателя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Единицы измерения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Отчет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Оценка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Прогноз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вариант</a:t>
                      </a:r>
                      <a:endParaRPr lang="ru-RU" sz="13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2698" marR="12698" marT="714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Объем отгруженных товаров собственного производства</a:t>
                      </a:r>
                      <a:r>
                        <a:rPr lang="ru-RU" sz="130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, выполненных </a:t>
                      </a:r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работ и услуг собственными силами по промышленным видам деятельности по крупным и средним организациям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млн. рублей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75 628,9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84 868,6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98 447,6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114 002,3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132 356,7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млн. рублей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17 203,1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7 460,0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8 005,0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8 650,0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9 455,0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созданных рабочих мест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2 266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1 265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1 020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1 050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1 080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Численность официально зарегистрированных безработных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14288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человек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284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173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140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Среднемесячная номинальная начисленная заработная плата работников (по полному кругу организаций)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рубль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98 623,8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104 761,1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107 571,9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109 525,9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111 730,5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Оборот розничной торговли по крупным и средним организациям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152385" marR="12698" marT="71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млн. рублей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15 235,8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16 034,5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17 136,3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18 335,8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19 793,6</a:t>
                      </a:r>
                      <a:endParaRPr lang="ru-RU" sz="13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979712" y="404665"/>
            <a:ext cx="6408712" cy="877162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615"/>
            <a:ext cx="8640960" cy="102117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algn="ctr">
              <a:defRPr/>
            </a:pP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городского округа Лобня Московской области </a:t>
            </a:r>
          </a:p>
          <a:p>
            <a:pPr algn="ctr">
              <a:defRPr/>
            </a:pP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на 2024-2026 годы</a:t>
            </a:r>
          </a:p>
          <a:p>
            <a:pPr algn="ctr">
              <a:defRPr/>
            </a:pP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Arial"/>
              </a:rPr>
              <a:t>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51" y="236872"/>
            <a:ext cx="8910737" cy="50405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параметры бюджета городского округа Лобня за 2021-2026 годы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1"/>
          </p:nvPr>
        </p:nvSpPr>
        <p:spPr>
          <a:xfrm>
            <a:off x="827584" y="6075114"/>
            <a:ext cx="5832648" cy="7200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Ст. 92.1. Бюджетного Кодекса Российской Федерации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6263598"/>
              </p:ext>
            </p:extLst>
          </p:nvPr>
        </p:nvGraphicFramePr>
        <p:xfrm>
          <a:off x="53751" y="559343"/>
          <a:ext cx="9036498" cy="548493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65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58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3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</a:t>
                      </a:r>
                      <a:r>
                        <a:rPr lang="ru-RU" sz="120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показателя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Отчет 2021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Отчет 2022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План           2023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Прогноз        2024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Прогноз     2025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Прогноз       2026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Доходы, всего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3 363 754,1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6 225 773,1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6 174 378,97197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9 001 584,68000</a:t>
                      </a:r>
                      <a:endParaRPr lang="ru-RU" sz="10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4 256 927,75000</a:t>
                      </a:r>
                      <a:endParaRPr lang="ru-RU" sz="10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4 446 769,41000</a:t>
                      </a:r>
                      <a:endParaRPr lang="ru-RU" sz="100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113,4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185,1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99,1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145,8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47,3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104,5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2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Налоговые и неналоговые доходы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1 497</a:t>
                      </a:r>
                      <a:r>
                        <a:rPr lang="ru-RU" sz="100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882,0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1 762 750,0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2 304 457,80000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3 132 988,00000</a:t>
                      </a:r>
                      <a:endParaRPr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2 259 558,00000</a:t>
                      </a:r>
                      <a:endParaRPr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2 303 052,00000</a:t>
                      </a:r>
                      <a:endParaRPr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Безвозмездные поступления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1 865 872,1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4 463 023,1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3 869 921,17197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5 868 596,68000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1 997 369,75000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2 143 717,41000</a:t>
                      </a:r>
                      <a:endParaRPr lang="ru-RU" sz="1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Расходы, всего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3 410 694,1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6 254 598,6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6 357</a:t>
                      </a:r>
                      <a:r>
                        <a:rPr lang="ru-RU" sz="10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921,63284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</a:t>
                      </a:r>
                      <a:r>
                        <a:rPr lang="ru-RU" sz="10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179 406,15500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4 335 075,69533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4 527 611,34053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4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Темп роста к предыдущему году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%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112,0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183,4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101,7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144,4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47,2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104,4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12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Дефицит (-)/ профицит (+)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-46 940,0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-28 825,5</a:t>
                      </a:r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-183 542,66087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-177 821,47500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-78 147,94533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-80 841,93053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848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806" marR="980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1,7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8,8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9,5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3,8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3,6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07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Источник внутреннего финансирования дефицита бюджета, всего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46 940,0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28 825,5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183 542,66087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177 821,47500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78 147,94533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80 841,93053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Муниципальный долг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 рублей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387 897,1</a:t>
                      </a:r>
                      <a:endParaRPr kumimoji="0"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418 547,5</a:t>
                      </a:r>
                      <a:endParaRPr kumimoji="0"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545 833,28000</a:t>
                      </a:r>
                      <a:endParaRPr kumimoji="0"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633 654,77500</a:t>
                      </a:r>
                      <a:endParaRPr kumimoji="0"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711 802,72033</a:t>
                      </a:r>
                      <a:endParaRPr kumimoji="0"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792 644,65086</a:t>
                      </a:r>
                      <a:endParaRPr kumimoji="0" lang="ru-RU" sz="1000" b="0" i="0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807" marR="9807" marT="952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04BBD4-25B7-4CCB-988D-2AAD4DD88B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468560" y="5293446"/>
            <a:ext cx="2173521" cy="24090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13E769-3C40-4057-8E14-E10500CE0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497959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9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7544" y="21938"/>
            <a:ext cx="8496944" cy="100811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Динамика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изменений основных параметров бюджета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городского округа Лобня, тыс. рублей</a:t>
            </a:r>
          </a:p>
        </p:txBody>
      </p:sp>
      <p:graphicFrame>
        <p:nvGraphicFramePr>
          <p:cNvPr id="2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907709"/>
              </p:ext>
            </p:extLst>
          </p:nvPr>
        </p:nvGraphicFramePr>
        <p:xfrm>
          <a:off x="35496" y="1340768"/>
          <a:ext cx="91085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002F61-A5DC-4C4D-861F-3639E463D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633" y="6520656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3F4172-4238-4293-B315-2A34385D9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986" y="6505182"/>
            <a:ext cx="1548518" cy="335309"/>
          </a:xfrm>
          <a:prstGeom prst="rect">
            <a:avLst/>
          </a:prstGeo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93989"/>
            <a:ext cx="8841681" cy="7920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Структура доходов бюджета городского округа Лобня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338210"/>
              </p:ext>
            </p:extLst>
          </p:nvPr>
        </p:nvGraphicFramePr>
        <p:xfrm>
          <a:off x="9856" y="3823966"/>
          <a:ext cx="259080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176165"/>
              </p:ext>
            </p:extLst>
          </p:nvPr>
        </p:nvGraphicFramePr>
        <p:xfrm>
          <a:off x="2440620" y="3717032"/>
          <a:ext cx="3960440" cy="290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369283"/>
              </p:ext>
            </p:extLst>
          </p:nvPr>
        </p:nvGraphicFramePr>
        <p:xfrm>
          <a:off x="6516216" y="3789040"/>
          <a:ext cx="2915816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449087"/>
              </p:ext>
            </p:extLst>
          </p:nvPr>
        </p:nvGraphicFramePr>
        <p:xfrm>
          <a:off x="39450" y="1126257"/>
          <a:ext cx="2952328" cy="283454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07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600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36005" marB="3600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2024 год</a:t>
                      </a:r>
                      <a:endParaRPr lang="ru-RU" sz="10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12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9 001 584,68000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100,0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2 877 131,00000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32,0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255 857,00000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2,8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5 868 596,68000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65,2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3 967 984,54000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44,1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649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1 900 612,14000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21,1</a:t>
                      </a:r>
                      <a:endParaRPr lang="ru-RU" sz="800" b="1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375279"/>
              </p:ext>
            </p:extLst>
          </p:nvPr>
        </p:nvGraphicFramePr>
        <p:xfrm>
          <a:off x="3059832" y="986123"/>
          <a:ext cx="2952328" cy="2841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870">
                <a:tc rowSpan="2">
                  <a:txBody>
                    <a:bodyPr/>
                    <a:lstStyle/>
                    <a:p>
                      <a:pPr algn="ctr"/>
                      <a:endParaRPr lang="ru-RU" sz="8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2025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53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4 256 927,75000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2 011 291,00000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47,2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4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248 267,00000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5,8</a:t>
                      </a:r>
                    </a:p>
                    <a:p>
                      <a:pPr algn="ctr"/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51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4" marR="3600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1 997 369,75000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46,9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101 847,77000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2,4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1 895 521,98000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44,5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681" marB="4568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846403"/>
              </p:ext>
            </p:extLst>
          </p:nvPr>
        </p:nvGraphicFramePr>
        <p:xfrm>
          <a:off x="6067423" y="1407301"/>
          <a:ext cx="3037127" cy="216571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550">
                <a:tc rowSpan="2">
                  <a:txBody>
                    <a:bodyPr/>
                    <a:lstStyle/>
                    <a:p>
                      <a:pPr algn="ctr"/>
                      <a:endParaRPr lang="ru-RU" sz="10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Наименование показателя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2026 год</a:t>
                      </a:r>
                      <a:endParaRPr lang="ru-RU" sz="10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09">
                <a:tc vMerge="1">
                  <a:txBody>
                    <a:bodyPr/>
                    <a:lstStyle/>
                    <a:p>
                      <a:endPara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Тыс. рублей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Доля в общем объеме доходов, %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Доходы, всего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4 446 769,41000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100,0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2 045 730,00000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46,0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Неналоговые доходы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257 322,00000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5,8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878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Безвозмездные поступления: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2 143 717,41000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48,2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Субсидии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231 142,43000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5,2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Субвенции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1 912 574,98000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43,0</a:t>
                      </a:r>
                      <a:endParaRPr lang="ru-RU" sz="800" b="1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005" marR="3600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1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A4336-51F0-4863-AFC7-3F428FBDC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1961"/>
            <a:ext cx="1548518" cy="33530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133396"/>
            <a:ext cx="8856984" cy="5048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межбюджетных трансфертов в 2022-2026 годах, тыс. рублей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</a:b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841746"/>
              </p:ext>
            </p:extLst>
          </p:nvPr>
        </p:nvGraphicFramePr>
        <p:xfrm>
          <a:off x="0" y="476673"/>
          <a:ext cx="9077928" cy="613874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2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3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8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Код дохода по бюджетной классификации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1000" b="1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1000" b="1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год,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План 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год,    Прогноз</a:t>
                      </a:r>
                    </a:p>
                    <a:p>
                      <a:pPr algn="ctr" fontAlgn="ctr"/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10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8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ДОХОДЫ БЮДЖЕТА</a:t>
                      </a:r>
                      <a:r>
                        <a:rPr lang="ru-RU" sz="750" b="1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 ИТОГО</a:t>
                      </a:r>
                      <a:endParaRPr lang="ru-RU" sz="7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Х</a:t>
                      </a:r>
                      <a:endParaRPr lang="ru-RU" sz="7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6 225 773,1</a:t>
                      </a:r>
                      <a:endParaRPr lang="ru-RU" sz="7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6 174 378,97197</a:t>
                      </a:r>
                      <a:endParaRPr lang="ru-RU" sz="7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9 001 584,68000</a:t>
                      </a:r>
                      <a:endParaRPr lang="ru-RU" sz="7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4 256 927,75000</a:t>
                      </a:r>
                      <a:endParaRPr lang="ru-RU" sz="7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4 446 769,41000</a:t>
                      </a:r>
                      <a:endParaRPr lang="ru-RU" sz="7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56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НАЛОГОВЫЕ И НЕНАЛОГОВЫЕ ДОХОДЫ</a:t>
                      </a:r>
                      <a:endParaRPr lang="ru-RU" sz="7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000 1 00 00000 00 0000 000</a:t>
                      </a:r>
                      <a:endParaRPr lang="ru-RU" sz="7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1 762 750,0</a:t>
                      </a:r>
                      <a:endParaRPr lang="ru-RU" sz="7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2 304 457,80000</a:t>
                      </a:r>
                      <a:endParaRPr lang="ru-RU" sz="7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3 132 988,00000</a:t>
                      </a:r>
                      <a:endParaRPr lang="ru-RU" sz="7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2 259 558,00000</a:t>
                      </a:r>
                      <a:endParaRPr lang="ru-RU" sz="7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2 303 052,00000</a:t>
                      </a:r>
                      <a:endParaRPr lang="ru-RU" sz="7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556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Налог на доходы физических лиц 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000 1 01 02000 01 0000 110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801 349,5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1 291 432,00000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1 995 026,00000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985 710,00000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867 500,00000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22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000 1 03 02000 01 0000 110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10 888,3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10 494,00000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11 465,00000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12 175,00000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12 689,00000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556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Налоги на совокупный доход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000 1 05 00000 00 0000 000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354 122,8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344 821,40000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486 059,00000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595 765,00000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727 798,00000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60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000 1 05 01000 00 0000 110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326 975,8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328 000,00000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453 787,00000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559 464,00000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688 226,00000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60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000 1 05 02000 00 0000 110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-171,7 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556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Единый сельскохозяйственный налог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000 1 05 03000 00 0000 110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17,7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21,40000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556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000 1 05 04000 02 0000 110   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27 301,0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15 600,00000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30 735,00000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34 631,00000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37 763,00000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956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Налог, взимаемый в связи с применением специального налогового режима «Автоматизированная упрощенная система налогообложения»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000 1 05 07000 00 0000 110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1 200,00000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1 537,00000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1 670,00000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1 809,00000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556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Налог на имущество физических лиц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000 1 06 01000 00 0000 110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74 699,7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78 000,00000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100 326,00000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116 018,00000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134 165,00000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556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Земельный налог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000 1 06 06000 00 0000 110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217 176,1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187 088,00000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268 326,00000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284 802,00000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286 051,00000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907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000 1 08 00000 01 0000 110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16 143,2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14 005,00000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15 929,00000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16 821,00000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17 527,00000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756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Задолженность и перерасчеты по отмененным налогам, сборам</a:t>
                      </a:r>
                      <a:r>
                        <a:rPr lang="ru-RU" sz="75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и иным обязательным платежам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000 1 09 00000 00 0000 110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9,9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31412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000 1 11 00000 00 0000 000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181 055,4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180 847,70000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191 238,00000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203 348,00000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212 203,00000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55601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000 1 11 05000 00 0000 120 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155 355,8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154 619,70000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165 760,00000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178 870,00000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188 025,00000</a:t>
                      </a:r>
                      <a:endParaRPr lang="ru-RU" sz="7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6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BC6EA7-D955-4298-9B4F-08D879873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-206168" y="0"/>
            <a:ext cx="9217023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Объем и структура налоговых, неналоговых доходов и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межбюджетных трансфертов в 2022-2026 годах, тыс. рублей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65362"/>
              </p:ext>
            </p:extLst>
          </p:nvPr>
        </p:nvGraphicFramePr>
        <p:xfrm>
          <a:off x="20715" y="594761"/>
          <a:ext cx="9010856" cy="583722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83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 показателя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Код дохода по бюджетной классификации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2022 год,</a:t>
                      </a:r>
                      <a:r>
                        <a:rPr lang="ru-RU" sz="800" b="1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Факт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год,</a:t>
                      </a:r>
                      <a:r>
                        <a:rPr lang="ru-RU" sz="800" b="1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ru-RU" sz="800" b="1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План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год, Прогноз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год,    Прогноз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год, Прогноз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000 1 11 07000 00 0000 120</a:t>
                      </a:r>
                    </a:p>
                    <a:p>
                      <a:pPr algn="ctr" fontAlgn="ctr"/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802,9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48,50000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000 1 11 09000 00 0000 120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24 896,7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26 179,50000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25 478,00000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24 478,00000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24 178,00000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8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Плата за негативное воздействие на окружающую среду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000 1 12 01000 01 0000 120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430,8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230,20000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350,00000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350,00000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350,00000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27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000 1 13 00000 00 0000 000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53 061,2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14 334,40000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2 535,00000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2 835,00000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3 035,00000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4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000 1 14 00000 00 0000 430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17 499,5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176 000,00000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59 000,00000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39 000,00000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39 000,00000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07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Штрафы, санкции, возмещение ущерба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000 1 16 00000 00 0000 000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6 714,4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7 205,10000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2 734,00000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2 734,00000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2 734,00000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Прочие неналоговые доходы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000 1 17 0000 00 0000 000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29 599,2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БЕЗВОЗМЕЗДНЫЕ ПОСТУПЛЕНИЯ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000 2 00 00000 00 0000 000</a:t>
                      </a:r>
                      <a:endParaRPr lang="ru-RU" sz="8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4 463 023,1</a:t>
                      </a:r>
                      <a:endParaRPr lang="ru-RU" sz="8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3 869 921,17197</a:t>
                      </a:r>
                      <a:endParaRPr lang="ru-RU" sz="8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</a:t>
                      </a:r>
                      <a:r>
                        <a:rPr lang="ru-RU" sz="850" b="1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868 596,68000</a:t>
                      </a:r>
                      <a:endParaRPr lang="ru-RU" sz="8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1 997 369,75000</a:t>
                      </a:r>
                      <a:endParaRPr lang="ru-RU" sz="8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2 143 717,41000</a:t>
                      </a:r>
                      <a:endParaRPr lang="ru-RU" sz="85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000 2 02 00000 00 0000 000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</a:t>
                      </a:r>
                      <a:r>
                        <a:rPr lang="ru-RU" sz="85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493 741,9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3 868 921,17197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5 868 596,68000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1 997 369,75000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2 143 717,41000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22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Дотации бюджетам бюджетной системы Российской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федерации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000 2 02 1500 00 0000  150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3 586,0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000 2 02 20000 00 0000 150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2 707 861,8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1 213 809,59197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3 967 984,54000</a:t>
                      </a:r>
                    </a:p>
                    <a:p>
                      <a:pPr algn="ctr" fontAlgn="t"/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101 847,77000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231</a:t>
                      </a:r>
                      <a:r>
                        <a:rPr lang="ru-RU" sz="85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142,43000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06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Субвенции бюджетам бюджетной системы Российской Федерации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000 2 02 30000 00 0000 150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1 584 690,7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1 768 377,17100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1 900 612,14000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1 895 521,98000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r>
                        <a:rPr lang="ru-RU" sz="85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1 912 574,98000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7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Иные межбюджетные трансферты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000 2 02 40000 00 0000 150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197 603,4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886 734,40900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0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Прочие безвозмездные поступления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000 2 07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0000 00 0000 150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2 000,0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1 000,00000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0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Возврат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остатков субсидий, субвенций и иных межбюджетных трансфертов, имеющих целевое назначение прошлых лет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000 2 19 0000 00 0000 150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-32 718,8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4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04B915-FC86-404F-A007-BB25EC1D0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35267"/>
            <a:ext cx="1548518" cy="335309"/>
          </a:xfrm>
          <a:prstGeom prst="rect">
            <a:avLst/>
          </a:prstGeo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Динамика налоговых и неналоговых доходов,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млн. рублей 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</a:rPr>
            </a:b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962015"/>
              </p:ext>
            </p:extLst>
          </p:nvPr>
        </p:nvGraphicFramePr>
        <p:xfrm>
          <a:off x="323528" y="1081336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5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DA66E8-F002-490E-9F32-2160A9BB8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0739"/>
            <a:ext cx="1548518" cy="335309"/>
          </a:xfrm>
          <a:prstGeom prst="rect">
            <a:avLst/>
          </a:prstGeo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39552" y="72207"/>
            <a:ext cx="8136904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Объем поступлений налоговых доходов,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млн. рублей 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78096224"/>
              </p:ext>
            </p:extLst>
          </p:nvPr>
        </p:nvGraphicFramePr>
        <p:xfrm>
          <a:off x="179512" y="908720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179512" y="5828242"/>
            <a:ext cx="8712968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Основным бюджетообразующим доходным источником бюджета городского округа Лобня  является налог на доходы физических лиц.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3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Крупнейшим плательщиком НДФЛ является ОАО "Аэрофлот - российские авиалинии"</a:t>
            </a:r>
          </a:p>
        </p:txBody>
      </p:sp>
    </p:spTree>
    <p:extLst>
      <p:ext uri="{BB962C8B-B14F-4D97-AF65-F5344CB8AC3E}">
        <p14:creationId xmlns:p14="http://schemas.microsoft.com/office/powerpoint/2010/main" val="5830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879812" y="-71537"/>
            <a:ext cx="3384376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062353"/>
              </p:ext>
            </p:extLst>
          </p:nvPr>
        </p:nvGraphicFramePr>
        <p:xfrm>
          <a:off x="71500" y="482076"/>
          <a:ext cx="9001000" cy="62406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433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1. Основные понятия и определения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3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84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2. Основные задачи и приоритеты  бюджетной политики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3. Основные задачи и приоритеты налоговой политики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4. Установленные местные налоги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6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5. Оценка потерь бюджета городского округа Лобня от предоставленных налоговых льгот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9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3041548887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6. Основные показатели прогноза социально – экономического развития городского</a:t>
                      </a:r>
                      <a:r>
                        <a:rPr lang="ru-RU" sz="105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округа</a:t>
                      </a:r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Лобня Московской области на 2024 - 2026 годы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10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7. Основные параметры бюджета городского округа Лобня за 2021-2026 годы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13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8. Структура доходов бюджета городского округа Лобня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15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9. Объем и структура доходов бюджета городского</a:t>
                      </a:r>
                      <a:r>
                        <a:rPr lang="ru-RU" sz="105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округа</a:t>
                      </a:r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Лобня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16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10. Объем доходов городского округа Лобня на душу населения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23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11. Муниципальный долг городского округа Лобня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24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12. Сравнительный анализ бюджета городского округа Лобня на текущий 2023 год и на очередной 2024год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25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13. Основные задачи и приоритеты расходов бюджета городского округа Лобня в 2024-2026 годах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27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14. Структура расходов бюджета городского округа Лобня на 2024 год и на плановый период 2025 и 2026 годов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28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15. Расходы бюджета городского округа Лобня по разделам на 2024 год и на плановый период 2025 и 2026 годов 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29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16. Расходы бюджета городского округа Лобня по муниципальным программам на 2024 год и на плановый период 2025 и 2026</a:t>
                      </a:r>
                      <a:r>
                        <a:rPr lang="ru-RU" sz="105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</a:t>
                      </a:r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годов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31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17. Показатели муниципальных программ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40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18. Социально-значимые объекты, реализуемые в городском округе Лобня в 2024-2026 годах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2024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19. </a:t>
                      </a:r>
                      <a:r>
                        <a:rPr lang="ru-RU" altLang="ru-RU" sz="10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Расходы бюджета с учетом интересов целевых групп  пользователей, на которые направлены мероприятия муниципальных программ на 2024 год</a:t>
                      </a:r>
                      <a:endParaRPr lang="ru-RU" sz="10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04878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20. Информация об объеме расходов бюджета городского округа Лобня на душу населения по отраслям экономики и  социальной сферы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5816">
                <a:tc>
                  <a:txBody>
                    <a:bodyPr/>
                    <a:lstStyle/>
                    <a:p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21. Контактные данные</a:t>
                      </a:r>
                      <a:endParaRPr lang="ru-RU" sz="105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48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BA13B5-DCB9-4191-AFCD-BBCB01D3D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5496" y="36733"/>
            <a:ext cx="9073008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Крупнейшие налогоплательщики бюджета городского округа Лобня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55815070"/>
              </p:ext>
            </p:extLst>
          </p:nvPr>
        </p:nvGraphicFramePr>
        <p:xfrm>
          <a:off x="251520" y="536096"/>
          <a:ext cx="8640960" cy="388261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302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Налогоплательщик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/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Объем  полученных доходов  в бюджет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городского округа Лобня, млн. рублей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9" marR="49959" marT="0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8975" marR="9897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1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2020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2021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2022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kumimoji="0" lang="ru-RU" alt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ОАО «Аэрофлот – российские авиалинии»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498,4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399,0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487,8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488,4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ООО "КМП"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24,3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26,2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ООО "ДЁЛЕР НФ И БИ"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ООО «Агро-Авто»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ООО «Стил Технолоджи Компани»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19,1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ООО Кластер Шереметьево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АО УПАКОВОЧНЫЕ СИСТЕМЫ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Эн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Уай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Кей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Ауто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r>
                        <a:rPr kumimoji="0" lang="ru-RU" altLang="ru-RU" sz="12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Лоджистикс</a:t>
                      </a: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(Рус) ООО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Агроторг ООО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ООО "ЗИКА"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17" marR="34617" marT="0" marB="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924271"/>
              </p:ext>
            </p:extLst>
          </p:nvPr>
        </p:nvGraphicFramePr>
        <p:xfrm>
          <a:off x="395536" y="4581128"/>
          <a:ext cx="8640960" cy="1959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10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335E9C-67BF-4249-8104-0C4747EFF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840760" cy="50405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Объем поступлений неналоговых доходов,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млн. рублей 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0011527"/>
              </p:ext>
            </p:extLst>
          </p:nvPr>
        </p:nvGraphicFramePr>
        <p:xfrm>
          <a:off x="107504" y="1124744"/>
          <a:ext cx="90364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12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69CD96-C43B-41C0-A6B2-57C92D745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83568" y="18978"/>
            <a:ext cx="7488832" cy="6480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Объем безвозмездных поступлений, млн. рублей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94149"/>
              </p:ext>
            </p:extLst>
          </p:nvPr>
        </p:nvGraphicFramePr>
        <p:xfrm>
          <a:off x="0" y="836712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8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CFBC62-776C-4525-AB4D-1711F9B82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496315"/>
            <a:ext cx="1548518" cy="3353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от 55 тыс. до 120 тыс. человек на 01.01.2023г.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5297516"/>
            <a:ext cx="6984776" cy="144385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- Информация о налоговых и неналоговых доходах в разрезе муниципальных образований размещена на портале "Открытый бюджет МО" по ссылке: 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https://budget.mosreg.ru/analitika/ispolnenie-byudjeta-subekta/sravnenie-po-osnovnym-parametram-ispolneniya-byudzhetov-municipalnyx-obrazovanij/</a:t>
            </a:r>
            <a:endParaRPr lang="ru-RU" sz="9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- Информация по численности населения размещена на официальном сайте Управление Федеральной службы государственной статистики по г. Москве и Московской области (Главная страница/ Официальная статистика/ Московская область/ Население/ Оценка численности постоянного населения МО) 77.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rosstat.gov.</a:t>
            </a:r>
            <a:r>
              <a:rPr lang="ru-RU" sz="9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ru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73790"/>
              </p:ext>
            </p:extLst>
          </p:nvPr>
        </p:nvGraphicFramePr>
        <p:xfrm>
          <a:off x="179512" y="1268760"/>
          <a:ext cx="8712969" cy="373720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3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78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Наименование</a:t>
                      </a:r>
                      <a:r>
                        <a:rPr lang="ru-RU" sz="120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муниципального образования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расчете на 1 жителя, руб.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Сумма налоговых и 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неналоговых доходов, руб.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Численность постоянного населения, чел .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Фрязино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26 369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1 572 150 000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59 622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Лыткарино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15 155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1 001 420</a:t>
                      </a:r>
                      <a:r>
                        <a:rPr lang="ru-RU" sz="120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66 079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Кашира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29 234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1 940 310 000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66 371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Дубна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25 468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1 889 560 000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74 193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Лобня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21 505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1 762 750 000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81 968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Павловский Посад 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26 583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2 441 880 000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91 858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0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Шатура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20 849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2 126 140 000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101 978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Жуковский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19 450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2 149 390 000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110 507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Егорьевск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27 450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3 057 910 000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111 398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Реутов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19 313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2 185 020 000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113 140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Ступино 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38 235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4 522 020 000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118 268</a:t>
                      </a:r>
                      <a:endParaRPr lang="ru-RU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8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1835E-C838-4D4D-93EF-1F7C3215D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88752" y="133419"/>
            <a:ext cx="5059312" cy="57606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Муниципальный долг городского округа Лобня,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949323"/>
              </p:ext>
            </p:extLst>
          </p:nvPr>
        </p:nvGraphicFramePr>
        <p:xfrm>
          <a:off x="5356198" y="222514"/>
          <a:ext cx="3699050" cy="641297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0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Городские округа Московской области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Муниципальный долг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 01.01.2023, млн. руб.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Уровень муниципального долга,% </a:t>
                      </a:r>
                      <a:endParaRPr lang="ru-RU" sz="1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Подольск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2 595,00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34,57%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Солнечногорск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2 160,00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43,87%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Химки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2 064,17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21,90%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Богородский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1 770,34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38,20%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Одинцовский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1 755,00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10,34%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Сергиево-Посадский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1 502,12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44,68%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Наро-Фоминский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1 240,00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39,48%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Истра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1 220,54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22,11%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Пушкинский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1 057,00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20,71%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Серпухов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39,99%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Домодедово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748,09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12,58%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Электросталь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650,00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30,70%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Чехов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643,00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25,61%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Дмитровский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640,00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16,96%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Мытищи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630,00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7,03%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Дубна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589,00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47,83%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Ступино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583,00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24,59%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Королев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464,00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12,06%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Орехово-Зуевский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425,00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18,29%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Лобня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418,55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25,19%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Дзержинский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415,00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37,23%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Жуковский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391,72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19,73%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Лыткарино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319,84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38,62%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Луховицы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240,00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26,36%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Можайский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165,00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15,91%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Рузский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163,30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11,22%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Клин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8,34%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Фрязино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150,00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14,25%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Шатура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125,00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16,55%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Зарайск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113,00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28,81%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6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Серебряные пруды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58,60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20,73%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4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Талдомский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48,04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8,0%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4" name="Объект 4">
            <a:extLst>
              <a:ext uri="{FF2B5EF4-FFF2-40B4-BE49-F238E27FC236}">
                <a16:creationId xmlns:a16="http://schemas.microsoft.com/office/drawing/2014/main" id="{D1535627-32CB-F1BC-2104-91FBCBF87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533236"/>
              </p:ext>
            </p:extLst>
          </p:nvPr>
        </p:nvGraphicFramePr>
        <p:xfrm>
          <a:off x="-108520" y="1047406"/>
          <a:ext cx="5445966" cy="536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10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A26206-9809-4223-A447-1C522806C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511" y="6522691"/>
            <a:ext cx="1548518" cy="335309"/>
          </a:xfrm>
          <a:prstGeom prst="rect">
            <a:avLst/>
          </a:prstGeom>
        </p:spPr>
      </p:pic>
      <p:sp>
        <p:nvSpPr>
          <p:cNvPr id="29699" name="Заголовок 7"/>
          <p:cNvSpPr>
            <a:spLocks noGrp="1"/>
          </p:cNvSpPr>
          <p:nvPr>
            <p:ph type="title"/>
          </p:nvPr>
        </p:nvSpPr>
        <p:spPr>
          <a:xfrm>
            <a:off x="-108520" y="44624"/>
            <a:ext cx="9073008" cy="81205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Сравнительный анализ бюджета городского округа Лобня      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        на текущий 2023 год  и на очередной 2024 год,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3651889"/>
              </p:ext>
            </p:extLst>
          </p:nvPr>
        </p:nvGraphicFramePr>
        <p:xfrm>
          <a:off x="161510" y="1052736"/>
          <a:ext cx="8820980" cy="532859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63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5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Наименование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Раздел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2023 год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2024 </a:t>
                      </a:r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год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Темп прироста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Общегосударственные</a:t>
                      </a:r>
                      <a:r>
                        <a:rPr lang="ru-RU" sz="13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вопросы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01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479 611,11889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492 626,02998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102,7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Национальная оборона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02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6 846,12000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7 328,91000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107,1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513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03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51 052,33700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53 217,30000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104,2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Национальная</a:t>
                      </a:r>
                      <a:r>
                        <a:rPr lang="ru-RU" sz="13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экономика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04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221 257,57114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480 220,24000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217,0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Жилищно-коммунальное хозяйство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05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1 164 794,54339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1 158 020,25952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99,4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Охрана окружающей среды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06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26 683,50408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22 412,88000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84,0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58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Образование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07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3 863 926,48737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6 432 193,97750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166,5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Культура и туризм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08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177 672,99590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189 589,90000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106,7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Здравоохранение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09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850,00000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1 000,00000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117,6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Социальная политика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10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118 104,45269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129 132,05800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109,3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Физическая культура и спорт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11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216 661,81400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147 047,30000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67,9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99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Средства массовой информации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12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14 775,80000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17 200,00000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116,4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3513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Обслуживание государственного (муниципального)</a:t>
                      </a:r>
                      <a:r>
                        <a:rPr lang="ru-RU" sz="13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долга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13</a:t>
                      </a:r>
                      <a:endParaRPr lang="ru-RU" sz="13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15 684,88838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49 417,30000</a:t>
                      </a:r>
                      <a:endParaRPr lang="ru-RU" sz="11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315,1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0484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Всего расходов</a:t>
                      </a:r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6 357 921,63284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9 179 406,15500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144,4</a:t>
                      </a:r>
                      <a:endParaRPr lang="ru-RU" sz="1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7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0194A4-EAF9-4C36-8479-1BBBA3BA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575556" y="0"/>
            <a:ext cx="8316924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Сравнительный анализ бюджета городского округа Лобня на текущий 2023 год и на очередной финансовый 2024 год   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68233"/>
              </p:ext>
            </p:extLst>
          </p:nvPr>
        </p:nvGraphicFramePr>
        <p:xfrm>
          <a:off x="27618" y="980728"/>
          <a:ext cx="886486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23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923B7B-0033-4931-8C1B-DD1BB572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511" y="6522691"/>
            <a:ext cx="1548518" cy="335309"/>
          </a:xfrm>
          <a:prstGeom prst="rect">
            <a:avLst/>
          </a:prstGeom>
        </p:spPr>
      </p:pic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02121" y="692696"/>
            <a:ext cx="8667750" cy="631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Основные приоритеты расходов бюджета городского округа в 2024-2026 годах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определены с учетом необходимости решения неотложных проблем экономического и социального развития, достижения целевых показателей, обозначенных в указах Президента Российской Федерации от 7 мая 2012 года, в их числе: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повышение оплаты труда работникам бюджетной сферы;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повышение эффективности и качества услуг в сфере образования, науки, культуры, здравоохранения;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индексация расходов бюджетных учреждений на оплату коммунальных услуг и материальные затраты, увеличение расходов на проведение капитального ремонта учреждений.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   В 2024 году  75,3 %  расходов бюджета городского округа Лобня или 6 916 163,23550 тыс. рублей составят расходы на социально-культурную сферу (на образование, культуру и туризм, физическую культуру и спорт, здравоохранение, социальную политику, средства массовой информации).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  Основные социальные приоритеты бюджетной политики в 2024 - 2026 годах: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обеспечение обязательств в сфере образования, культуры, физической культуры и спорта с учетом определения объема гарантированных муниципальных услуг в данных сферах;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Arial" pitchFamily="34" charset="0"/>
              <a:buChar char="•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обеспечение реализации первоочередных задач социальной сферы, поставленных в указах президента Российской Федерации от 07.05.2012 года № 597 «О мероприятиях по реализации государственной социальной политики».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itchFamily="34" charset="0"/>
                <a:cs typeface="Times New Roman" pitchFamily="18" charset="0"/>
              </a:rPr>
              <a:t>Дальнейшая реализация программно-целевого принципа планирования бюджета     города повышает обоснованность бюджетных ассигнований, обеспечивает их   большую прозрачность для общества и наличие более широких возможностей для оценки их эффективности.</a:t>
            </a:r>
          </a:p>
          <a:p>
            <a:pPr algn="just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6818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Основные задачи и приоритеты расходов бюджета городского округа Лобня</a:t>
            </a:r>
          </a:p>
        </p:txBody>
      </p:sp>
    </p:spTree>
    <p:extLst>
      <p:ext uri="{BB962C8B-B14F-4D97-AF65-F5344CB8AC3E}">
        <p14:creationId xmlns:p14="http://schemas.microsoft.com/office/powerpoint/2010/main" val="15652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9BB84B-4B19-4BA5-8D8F-1172D3ABB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12968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на 2024 год и на плановый период 2025 и 2026 годов, тыс.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999261"/>
              </p:ext>
            </p:extLst>
          </p:nvPr>
        </p:nvGraphicFramePr>
        <p:xfrm>
          <a:off x="323528" y="1412776"/>
          <a:ext cx="8640960" cy="42484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2754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№ пп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Наименование</a:t>
                      </a:r>
                      <a:r>
                        <a:rPr lang="ru-RU" sz="15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расходов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2024 год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2025 год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2026 год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1.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Программные</a:t>
                      </a:r>
                      <a:r>
                        <a:rPr lang="ru-RU" sz="15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расходы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9 123 492,59502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4 202 723,44670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4 344 507,04400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2.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Непрограммные расходы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55 913,55998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73 909,60000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63 909,60000</a:t>
                      </a:r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2537"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Удельный вес программных расходов в</a:t>
                      </a:r>
                      <a:r>
                        <a:rPr lang="ru-RU" sz="15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общей сумме расходов %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99,4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98,3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98,6</a:t>
                      </a:r>
                      <a:endParaRPr lang="ru-RU" sz="1500" b="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727">
                <a:tc>
                  <a:txBody>
                    <a:bodyPr/>
                    <a:lstStyle/>
                    <a:p>
                      <a:pPr algn="ctr"/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Итого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9 179 406,15500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4 276 633,04670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4 408 416,64400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826BBE-B4B3-4BD8-975E-5BA8AA975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882" y="66750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751902-C23F-4D92-834A-44F7004C0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862" y="6504195"/>
            <a:ext cx="1548518" cy="335309"/>
          </a:xfrm>
          <a:prstGeom prst="rect">
            <a:avLst/>
          </a:prstGeom>
        </p:spPr>
      </p:pic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-126269" y="-70202"/>
            <a:ext cx="9396536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Расходы бюджета городского округа Лобня 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 разделам на 2024 год и на плановый период 2025 и 2026 годов тыс.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907760"/>
              </p:ext>
            </p:extLst>
          </p:nvPr>
        </p:nvGraphicFramePr>
        <p:xfrm>
          <a:off x="143507" y="661151"/>
          <a:ext cx="8856985" cy="584304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56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РЗ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в общем объеме расходов</a:t>
                      </a:r>
                      <a:r>
                        <a:rPr lang="ru-RU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140835" algn="l"/>
                        </a:tabLst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2026 год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Общегосударственные вопросы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492 626,02998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5,4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505 497,50000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495 337,70000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Национальная оборона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7 328,91000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7 560,15000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7 560,15000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9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03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53 217,30000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53 101,80000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53 101,80000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Национальная экономика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04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480 220,24000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5,2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173 303,70000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173 339,70000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Жилищно-коммунальное хозяйство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1 158 020,25952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12,6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490 255,07000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596 186,72000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Охрана окружающей среды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22 412,88000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21 849,88000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21 849,88000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Образование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07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6 432 193,97750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70,1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2 511 393,29470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2 515 080,850000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Культура, кинематография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189 589,90000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2,0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185 971,33000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184 595,25000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Здравоохранение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09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1 000,00000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1 000,00000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1 000,00000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Социальная политика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129 132,05800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1,4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112 308,12200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129 993,69400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Физическая культура и спорт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147 047,30000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1,6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146 572,30000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146 572,30000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Средства массовой информации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17 200,00000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17 200,00000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17 200,00000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1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Обслуживание государственного</a:t>
                      </a:r>
                      <a:r>
                        <a:rPr lang="ru-RU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(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муниципального) долга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49 417,30000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50 619,90000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66 598,60000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7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Всего расходов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9 179 406,15500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100,0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4 276 633,04670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14083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4 408 416,64400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3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B68DAA-2365-4D12-8EA0-3D22836933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45000"/>
                    </a14:imgEffect>
                    <a14:imgEffect>
                      <a14:colorTemperature colorTemp="11200"/>
                    </a14:imgEffect>
                    <a14:imgEffect>
                      <a14:saturation sat="77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525344"/>
            <a:ext cx="1547664" cy="332656"/>
          </a:xfrm>
          <a:prstGeom prst="rect">
            <a:avLst/>
          </a:prstGeom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-38506"/>
            <a:ext cx="6624736" cy="7920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понятия и определения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34373" y="584684"/>
            <a:ext cx="8475254" cy="568863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Бюджет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Бюджетный процесс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Бюджетная система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</a:t>
            </a:r>
            <a:r>
              <a:rPr lang="en-US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Федерации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- денежные средства направляемые на финансовое обеспечение функций государства и удовлетворение общественных потребностей в сфере образования, здравоохранения, жилищно-коммунального хозяйства, физкультуры и спорта, культуры и других.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- денежные средства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     перечисляемые из одного бюджета другому бюджету бюджетной системы</a:t>
            </a:r>
            <a:r>
              <a:rPr lang="en-US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России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Государственный или муниципальный долг</a:t>
            </a: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–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</a:t>
            </a:r>
          </a:p>
        </p:txBody>
      </p:sp>
    </p:spTree>
    <p:extLst>
      <p:ext uri="{BB962C8B-B14F-4D97-AF65-F5344CB8AC3E}">
        <p14:creationId xmlns:p14="http://schemas.microsoft.com/office/powerpoint/2010/main" val="20454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544485" y="0"/>
            <a:ext cx="8208912" cy="7474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endParaRPr lang="ru-RU" altLang="ru-RU" sz="9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259349"/>
              </p:ext>
            </p:extLst>
          </p:nvPr>
        </p:nvGraphicFramePr>
        <p:xfrm>
          <a:off x="989" y="508815"/>
          <a:ext cx="8928992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11AA62-89A1-4687-9EB9-836DAA80E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482" y="6505756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475880-F55B-496A-8993-52F66780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986" y="6522691"/>
            <a:ext cx="1548518" cy="335309"/>
          </a:xfrm>
          <a:prstGeom prst="rect">
            <a:avLst/>
          </a:prstGeom>
        </p:spPr>
      </p:pic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161764" y="0"/>
            <a:ext cx="8820472" cy="636173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Расходы бюджета городского округа Лобня по муниципальным программам, тыс. руб.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931970"/>
              </p:ext>
            </p:extLst>
          </p:nvPr>
        </p:nvGraphicFramePr>
        <p:xfrm>
          <a:off x="145992" y="570418"/>
          <a:ext cx="8962512" cy="618735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26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017">
                  <a:extLst>
                    <a:ext uri="{9D8B030D-6E8A-4147-A177-3AD203B41FA5}">
                      <a16:colId xmlns:a16="http://schemas.microsoft.com/office/drawing/2014/main" val="2594530999"/>
                    </a:ext>
                  </a:extLst>
                </a:gridCol>
                <a:gridCol w="1170681">
                  <a:extLst>
                    <a:ext uri="{9D8B030D-6E8A-4147-A177-3AD203B41FA5}">
                      <a16:colId xmlns:a16="http://schemas.microsoft.com/office/drawing/2014/main" val="1431942775"/>
                    </a:ext>
                  </a:extLst>
                </a:gridCol>
                <a:gridCol w="1085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3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Фактическое исполнение за 2022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План на 2023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Прогноз на 2024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Прогноз на 2025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Прогноз на 2026 год</a:t>
                      </a:r>
                      <a:endParaRPr lang="ru-RU" sz="1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"Здравоохранение»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922,1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2 371,92500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2 810,00000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2 810,00000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2 810,00000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«Культура и туризм»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202 662,2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230 136,15379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250 570,70000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246 152,13000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244 776,05000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«Образование»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2 040 378,1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2 687 469,91061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2 906 676,82750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2 455 155,49470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2 460 310,05000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«Социальная защита населения»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68 943,8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64 025,12249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71 189,25000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71 655,25000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71 740,25000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«Спорт»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105 345,9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216 135,39000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147 047,30000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146 572,30000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146 572,30000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 «Развитие сельского хозяйства»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904,8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1 681,00000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1 673,00000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1 672,00000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1 672,00000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 «Экология и окружающая среда»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820,4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26 683,50408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22 412,88000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21 849,88000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21 849,88000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«Безопасность и обеспечение безопасности жизнедеятельности населения»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53 918,5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61 860,72807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75 697,64000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75 582,14000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75 582,14000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 «Жилище»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33 994,5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41 304,35120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45 028,80800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28</a:t>
                      </a:r>
                      <a:r>
                        <a:rPr lang="ru-RU" sz="9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166,87200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45 822,44400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 «Развитие инженерной инфраструктуры, </a:t>
                      </a:r>
                      <a:r>
                        <a:rPr lang="ru-RU" sz="9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энергоэффективности</a:t>
                      </a: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и отрасли обращения с отходами»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1 543,9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5 686,37207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29 508,00000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29 508,00000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29 508,00000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«Предпринимательство»                 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 «Управление имуществом и муниципальными финансами»   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307 228,2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380 224,41418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443 799,57000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438 878,00000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452 716,90000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МП «Развитие институтов гражданского общества, повышение эффективности</a:t>
                      </a:r>
                      <a:r>
                        <a:rPr lang="ru-RU" sz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местного самоуправления и реализации молодежной политики»</a:t>
                      </a:r>
                      <a:endParaRPr lang="ru-RU" sz="9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16 757,8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37 130,63600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31 685,11000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31 300,95000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31 300,95000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«Развитие и</a:t>
                      </a:r>
                      <a:r>
                        <a:rPr lang="ru-RU" sz="9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</a:t>
                      </a:r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функционирование дорожно-транспортного </a:t>
                      </a:r>
                    </a:p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комплекса»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106</a:t>
                      </a:r>
                      <a:r>
                        <a:rPr lang="ru-RU" sz="9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910,7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190 662,93728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454 358,10000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147 713,70000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147 713,70000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6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 «Цифровое</a:t>
                      </a:r>
                    </a:p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муниципальное образование»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81 023,1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75 783,50000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75 905,00000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77 500,00000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75 974,00000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«Архитектура и градостроительство»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378,3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597,00000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«Формирование  современной комфортной городской среды» 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698 530,8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1 109 075,18236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1 017 477,47000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408 441,13000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535 158,38000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«Строительство объектов  социальной инфраструктуры»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2 476 386,7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1 132 225,71887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3 469 914,35000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9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МП «Переселение граждан из  аварийного жилищного фонда»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10 691,8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29 669,93814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76 738,58952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18 805,60000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Итого непрограммных расходов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47 257,0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64 197,84870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55 913,55998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73 909,60000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63 906,60000</a:t>
                      </a:r>
                      <a:endParaRPr lang="ru-RU" sz="9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ВСЕГО РАСХОДОВ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6 254 598,6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6 357 921,63284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9 179 406,15500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4 276 633,04670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4 408 416,64400</a:t>
                      </a:r>
                      <a:endParaRPr lang="ru-RU" sz="9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263" marR="4263" marT="5683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1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C5E1A6-AA4D-4FCF-AAB1-8E02D6888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41161"/>
            <a:ext cx="1548518" cy="335309"/>
          </a:xfrm>
          <a:prstGeom prst="rect">
            <a:avLst/>
          </a:prstGeom>
        </p:spPr>
      </p:pic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Структура расходов бюджета по муниципальным программам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400679"/>
              </p:ext>
            </p:extLst>
          </p:nvPr>
        </p:nvGraphicFramePr>
        <p:xfrm>
          <a:off x="-36512" y="512676"/>
          <a:ext cx="9180512" cy="6228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873922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AE04ED-B90E-49B9-AF73-D802EB7F8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92163" y="2636912"/>
            <a:ext cx="8951837" cy="362917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1550" b="1" i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- муниципальное учреждение, осуществляющее оказание муниципальных услуг, выполнение работ и (или) исполнение муниципальных функций в целях обеспечения реализации предусмотренных законодательством Российской Федерации полномочий органов местного самоуправления, финансовое обеспечение деятельности которого осуществляется за счет средств бюджета городского округа на основании бюджетной сметы.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Муниципальное бюджетное учреждение –</a:t>
            </a: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некоммерческая организация, созданная органом исполнительной власти городского округа для выполнения работ, оказания услуг в целях обеспечения реализации полномочий городского округа в сферах образования, культуры, физической культуры и спорта , а также в иных сферах.</a:t>
            </a:r>
          </a:p>
          <a:p>
            <a:pPr algn="just">
              <a:defRPr/>
            </a:pPr>
            <a:r>
              <a:rPr lang="ru-RU" sz="1550" b="1" i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Муниципальное автономное учреждение </a:t>
            </a:r>
            <a:r>
              <a:rPr lang="ru-RU" sz="155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-</a:t>
            </a: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некоммерческая организация,</a:t>
            </a:r>
          </a:p>
          <a:p>
            <a:pPr algn="just">
              <a:defRPr/>
            </a:pPr>
            <a:r>
              <a:rPr lang="ru-RU" sz="155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созданная муниципальным образованием для выполнения работ, оказания услуг в целях осуществления предусмотренных законодательством Российской Федерации полномочий органов местного самоуправления в сферах науки, образования, здравоохранения, культуры, социальной защиты, занятости населения, физической культуры и спорта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23642" y="764704"/>
            <a:ext cx="6688877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В городском округе Лобня осуществляют свою деятельность:</a:t>
            </a:r>
            <a:b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</a:b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- 6 казенных учреждений;</a:t>
            </a:r>
            <a:b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</a:b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- 27 бюджетных учреждений;</a:t>
            </a:r>
            <a:b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</a:br>
            <a:r>
              <a:rPr lang="ru-RU" alt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- 6 автономных учреждений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Sitka Small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164" y="-17520"/>
            <a:ext cx="8844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 количестве муниципальных учреждений осуществляющих свою деятельность на территории городского округа Лобня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97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A1EBB7D-E451-4D90-BBD5-6DF259DB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9512" y="3734850"/>
            <a:ext cx="4608512" cy="3006519"/>
            <a:chOff x="-167989" y="530717"/>
            <a:chExt cx="4868848" cy="25311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940067"/>
              <a:ext cx="4320480" cy="212175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-167989" y="530717"/>
              <a:ext cx="4868848" cy="2121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75" tIns="20320" rIns="113792" bIns="20320" numCol="1" spcCol="1270" anchor="t" anchorCtr="0">
              <a:noAutofit/>
            </a:bodyPr>
            <a:lstStyle/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Комитет по физической культуре, спорту и работе с молодежью Администрации городского округа Лобня:</a:t>
              </a:r>
              <a:endParaRPr lang="ru-RU" sz="1600" kern="12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3 бюджетных учреждения;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2 автономных учреждения.</a:t>
              </a:r>
            </a:p>
            <a:p>
              <a:pPr marL="0" lvl="1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Администрация городского округа Лобня:</a:t>
              </a:r>
              <a:endParaRPr lang="ru-RU" sz="1600" kern="12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endParaRP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5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 казенных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9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 бюджетных учреждений;</a:t>
              </a:r>
            </a:p>
            <a:p>
              <a:pPr marL="171450" lvl="1" indent="-171450" defTabSz="711200" rtl="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600" b="1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4</a:t>
              </a:r>
              <a:r>
                <a:rPr lang="ru-RU" sz="1600" kern="1200" dirty="0">
                  <a:solidFill>
                    <a:schemeClr val="tx2">
                      <a:lumMod val="50000"/>
                    </a:schemeClr>
                  </a:solidFill>
                  <a:latin typeface="Sitka Small" pitchFamily="2" charset="0"/>
                  <a:cs typeface="Times New Roman" panose="02020603050405020304" pitchFamily="18" charset="0"/>
                </a:rPr>
                <a:t> автономных учреждения.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593904" y="1425451"/>
            <a:ext cx="4119446" cy="2806144"/>
          </a:xfrm>
          <a:prstGeom prst="rect">
            <a:avLst/>
          </a:prstGeom>
        </p:spPr>
        <p:txBody>
          <a:bodyPr/>
          <a:lstStyle/>
          <a:p>
            <a:pPr lvl="1" rtl="0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Управление образования Администрации городского округа Лобня: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lvl="1" rtl="0"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казенное учреждение;</a:t>
            </a:r>
          </a:p>
          <a:p>
            <a:pPr lvl="1" rtl="0"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15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бюджетных учреждений.</a:t>
            </a:r>
          </a:p>
          <a:p>
            <a:pPr lvl="1" rtl="0"/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5197"/>
            <a:ext cx="8208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Подведомственные учреждения  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главных распорядителей бюджетных средств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114A1A-CD37-4FD3-92D0-F87FF28BB2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9" y="1052736"/>
            <a:ext cx="3691947" cy="262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20A0A4-F24B-4B00-A6EB-FE0692AF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89" y="3789040"/>
            <a:ext cx="3521968" cy="2201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3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3FDD87-FF42-4C2A-BBD1-243E455D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640" y="50591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339392" y="2060848"/>
            <a:ext cx="4000719" cy="1521392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13 общеобразовательных учреждений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7504" y="4293096"/>
            <a:ext cx="3888432" cy="1368152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4 учреждений дополнительного образования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5076056" y="2007151"/>
            <a:ext cx="4000719" cy="1521392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1 учреждение молодежной политики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827584" y="603078"/>
            <a:ext cx="7632848" cy="1141186"/>
          </a:xfrm>
          <a:prstGeom prst="flowChartAlternate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Расходы на образование в 2024 году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запланированы в объеме 6 432 193,97750 тыс. руб.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Оказание услуг в сфере образования осуществляют</a:t>
            </a:r>
            <a:endParaRPr lang="ru-RU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B03F91-7E7E-4846-92EF-7371DE98B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39" y="3933056"/>
            <a:ext cx="2664296" cy="2385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595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F99514-792A-41A8-910C-4B54B4888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925" y="6506147"/>
            <a:ext cx="1548518" cy="3353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3980" y="1179990"/>
            <a:ext cx="83185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Расходы на культуру в 2024 году запланированы в сумме      250 570,70000 тыс. руб.</a:t>
            </a:r>
          </a:p>
          <a:p>
            <a:pPr algn="ctr"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Основные направления расходов в сфере культуры: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создание условий для обеспечения жителей городского округа услугами организаций культуры,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организация библиотечного обслуживания населения,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комплектование обеспечения сохранности библиотечных фондов библиотек городского округа, 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создание условий для организации досуга на территории городского округа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Sitka Small" pitchFamily="2" charset="0"/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419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Основные направления расходов в сфере культуры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D101AC-03F7-4A1D-AEC2-7F5C90421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38267"/>
            <a:ext cx="8866923" cy="196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4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946" y="1124744"/>
            <a:ext cx="8064896" cy="5688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на физическую культуру и спорт в 2024 году запланированы в сумме 147 047,30000 тыс. руб.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endParaRPr lang="ru-RU" sz="1600" b="1" dirty="0">
              <a:solidFill>
                <a:schemeClr val="tx2">
                  <a:lumMod val="50000"/>
                </a:schemeClr>
              </a:solidFill>
              <a:latin typeface="Sitka Small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Основные направления расходов в сфере физической культуры и спорта: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вовлечение жителей города Лобня в систематические занятия физической культурой и спортом,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инвалидов и лиц с ограниченными возможностями здоровья заниматься физической культурой и спортом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ru-RU" sz="16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7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07504" y="0"/>
            <a:ext cx="9144000" cy="1223962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направления расходов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в сфере физической культуры и спорта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E1D6E5-0404-4C57-BA2E-1FE42FF02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56" y="4653136"/>
            <a:ext cx="6264696" cy="180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3CA44C-FD64-4920-ACCE-257B76934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482" y="6496974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A01267-25D3-4C38-BA03-8C00D24B6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115616" y="75662"/>
            <a:ext cx="6417581" cy="8539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Расходы на жилищно-коммунальное хозяйство 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в 2024 году</a:t>
            </a:r>
          </a:p>
        </p:txBody>
      </p:sp>
      <p:sp>
        <p:nvSpPr>
          <p:cNvPr id="43011" name="Текст 12"/>
          <p:cNvSpPr>
            <a:spLocks noGrp="1"/>
          </p:cNvSpPr>
          <p:nvPr>
            <p:ph sz="half" idx="1"/>
          </p:nvPr>
        </p:nvSpPr>
        <p:spPr>
          <a:xfrm>
            <a:off x="251520" y="804332"/>
            <a:ext cx="853244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Жилищное хозяйство  115 312,58952 тыс. руб.</a:t>
            </a:r>
          </a:p>
          <a:p>
            <a:pPr marL="0" indent="0" algn="ctr">
              <a:buNone/>
            </a:pPr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Взнос в Фонд капитального ремонта общего имущества многоквартирных домов, за помещения, находящиеся в муниципальной собственности. Оснащение МКД общедомовыми приборами учета энергетических ресурсов и воды. Проведение капитального ремонта и ремонта подъездов МКД. Мероприятия по переселению граждан из аварийного жилого фонда  </a:t>
            </a:r>
          </a:p>
          <a:p>
            <a:pPr marL="0" indent="0" algn="just">
              <a:buNone/>
            </a:pPr>
            <a:endParaRPr lang="ru-RU" altLang="ru-RU" sz="1300" dirty="0">
              <a:solidFill>
                <a:schemeClr val="tx2">
                  <a:lumMod val="50000"/>
                </a:schemeClr>
              </a:solidFill>
              <a:highlight>
                <a:srgbClr val="00FFFF"/>
              </a:highlight>
              <a:latin typeface="Sitka Small" pitchFamily="2" charset="0"/>
              <a:cs typeface="Times New Roman" pitchFamily="18" charset="0"/>
            </a:endParaRPr>
          </a:p>
        </p:txBody>
      </p:sp>
      <p:sp>
        <p:nvSpPr>
          <p:cNvPr id="43008" name="Прямоугольник 43007">
            <a:extLst>
              <a:ext uri="{FF2B5EF4-FFF2-40B4-BE49-F238E27FC236}">
                <a16:creationId xmlns:a16="http://schemas.microsoft.com/office/drawing/2014/main" id="{F0C1BA6C-636D-47E7-B6BC-7C8182A80A5D}"/>
              </a:ext>
            </a:extLst>
          </p:cNvPr>
          <p:cNvSpPr/>
          <p:nvPr/>
        </p:nvSpPr>
        <p:spPr>
          <a:xfrm>
            <a:off x="251520" y="5137696"/>
            <a:ext cx="47896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Коммунальное хозяйство </a:t>
            </a:r>
          </a:p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 29 820,00000 тыс. руб.</a:t>
            </a:r>
          </a:p>
          <a:p>
            <a:pPr algn="ctr"/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Разработка, актуализация схем водоснабжения и водоотведения</a:t>
            </a:r>
          </a:p>
          <a:p>
            <a:pPr algn="ctr"/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Строительство и реконструкция объектов коммунальной  инфраструктуры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F14E28-590F-4ED7-AB9C-27F659B440F6}"/>
              </a:ext>
            </a:extLst>
          </p:cNvPr>
          <p:cNvSpPr/>
          <p:nvPr/>
        </p:nvSpPr>
        <p:spPr>
          <a:xfrm>
            <a:off x="4871254" y="2348880"/>
            <a:ext cx="402122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Благоустройство  </a:t>
            </a:r>
          </a:p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 1 010 916,67000 тыс. руб.</a:t>
            </a:r>
          </a:p>
          <a:p>
            <a:pPr algn="ctr"/>
            <a:r>
              <a:rPr lang="ru-RU" alt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Ремонт старых, устройство новых тротуаров и автопарковок. Санитарное содержание территории города. Благоустройство общественных территорий. Обустройство  и содержание дворовых территорий, включая установку и модернизацию детских игровых, спортивных  и иных площадок. Организация наружного освещения.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Расходы на обеспечение деятельности (оказание услуг) муниципальных учреждений в сфере похоронного дела.</a:t>
            </a:r>
            <a:endParaRPr lang="ru-RU" altLang="ru-RU" sz="14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A3BE3C-96B0-4B5B-9D6E-AA6CF2CCF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1" y="2403693"/>
            <a:ext cx="3661188" cy="231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59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55591" y="293397"/>
            <a:ext cx="8047124" cy="584820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Расходы на дорожное хозяйство</a:t>
            </a:r>
            <a:b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в 2024 году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C07B0ED-A5D8-4651-9584-CDD6F3DB26AE}"/>
              </a:ext>
            </a:extLst>
          </p:cNvPr>
          <p:cNvSpPr/>
          <p:nvPr/>
        </p:nvSpPr>
        <p:spPr>
          <a:xfrm>
            <a:off x="130680" y="2458765"/>
            <a:ext cx="4572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Содержание и ямочный ремонт автомобильных дорог  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80 905,80000 тыс. руб.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E39BEA-B876-44B4-BD72-BF820D82CEAF}"/>
              </a:ext>
            </a:extLst>
          </p:cNvPr>
          <p:cNvSpPr/>
          <p:nvPr/>
        </p:nvSpPr>
        <p:spPr>
          <a:xfrm>
            <a:off x="-170178" y="3552679"/>
            <a:ext cx="4873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Ремонт асфальтового покрытия дворовых территорий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 89 000,00000 тыс. 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59E1DF-4820-45B0-8525-3F3B70BBA269}"/>
              </a:ext>
            </a:extLst>
          </p:cNvPr>
          <p:cNvSpPr/>
          <p:nvPr/>
        </p:nvSpPr>
        <p:spPr>
          <a:xfrm>
            <a:off x="5004047" y="4362880"/>
            <a:ext cx="4023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Обеспечение безопасности движения 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itchFamily="18" charset="0"/>
              </a:rPr>
              <a:t> 5  500,00000 тыс. руб.</a:t>
            </a:r>
            <a:endParaRPr lang="ru-RU" alt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DA98BE-55C6-5241-EE0A-9330DD573D61}"/>
              </a:ext>
            </a:extLst>
          </p:cNvPr>
          <p:cNvSpPr txBox="1"/>
          <p:nvPr/>
        </p:nvSpPr>
        <p:spPr>
          <a:xfrm>
            <a:off x="-244429" y="1364851"/>
            <a:ext cx="5016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Обеспечение транспортной безопасности населения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      280 019,10000 тыс. руб.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775DD7-A76A-479A-BEA0-12146BE8F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1881" y="1063933"/>
            <a:ext cx="4023562" cy="311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D26F4C-14BD-42C3-BB89-7B64F0BF2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12037"/>
            <a:ext cx="3318416" cy="1866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096A3B-D692-43E4-BC2C-1C37A2D16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EF8EC7-6698-44E4-AB83-ED4D5348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56" y="413779"/>
            <a:ext cx="824491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задачи и приоритеты  бюджетной политики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на 2024 год и на плановый период 2025 и 2026 годов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568952" cy="5031445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Повышение эффективности расходов и переориентация бюджетных ассигнований в рамках существующих бюджетных ограничений на реализацию приоритетных направлений социально-экономической политики городского округа </a:t>
            </a: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Достижение измеримых общественно значимых результатов, наиболее важные из которых установлены Указами Президента Российской Федерации и поручениями Губернатора Московской области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Повышение эффективности, прозрачности и подотчетности использования бюджетных средств, при реализации приоритетов и целей социально-экономического развития городского округа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ru-RU" altLang="ru-RU" sz="18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Минимизировать риски несбалансированности бюджета при бюджетном планировании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en-US" altLang="ru-RU" sz="18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Совершенствование муниципального финансового контроля с целью его ориентации на оценку эффективности        бюджетных   расходов </a:t>
            </a:r>
          </a:p>
        </p:txBody>
      </p:sp>
    </p:spTree>
    <p:extLst>
      <p:ext uri="{BB962C8B-B14F-4D97-AF65-F5344CB8AC3E}">
        <p14:creationId xmlns:p14="http://schemas.microsoft.com/office/powerpoint/2010/main" val="177596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048672" cy="108012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«Здравоохранение»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92902"/>
              </p:ext>
            </p:extLst>
          </p:nvPr>
        </p:nvGraphicFramePr>
        <p:xfrm>
          <a:off x="179513" y="1376772"/>
          <a:ext cx="8856983" cy="4104456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2520111">
                  <a:extLst>
                    <a:ext uri="{9D8B030D-6E8A-4147-A177-3AD203B41FA5}">
                      <a16:colId xmlns:a16="http://schemas.microsoft.com/office/drawing/2014/main" val="3659167816"/>
                    </a:ext>
                  </a:extLst>
                </a:gridCol>
                <a:gridCol w="1037693">
                  <a:extLst>
                    <a:ext uri="{9D8B030D-6E8A-4147-A177-3AD203B41FA5}">
                      <a16:colId xmlns:a16="http://schemas.microsoft.com/office/drawing/2014/main" val="3215095727"/>
                    </a:ext>
                  </a:extLst>
                </a:gridCol>
                <a:gridCol w="1097815">
                  <a:extLst>
                    <a:ext uri="{9D8B030D-6E8A-4147-A177-3AD203B41FA5}">
                      <a16:colId xmlns:a16="http://schemas.microsoft.com/office/drawing/2014/main" val="3188291405"/>
                    </a:ext>
                  </a:extLst>
                </a:gridCol>
                <a:gridCol w="829329">
                  <a:extLst>
                    <a:ext uri="{9D8B030D-6E8A-4147-A177-3AD203B41FA5}">
                      <a16:colId xmlns:a16="http://schemas.microsoft.com/office/drawing/2014/main" val="3727435951"/>
                    </a:ext>
                  </a:extLst>
                </a:gridCol>
                <a:gridCol w="889451">
                  <a:extLst>
                    <a:ext uri="{9D8B030D-6E8A-4147-A177-3AD203B41FA5}">
                      <a16:colId xmlns:a16="http://schemas.microsoft.com/office/drawing/2014/main" val="204787827"/>
                    </a:ext>
                  </a:extLst>
                </a:gridCol>
                <a:gridCol w="779613">
                  <a:extLst>
                    <a:ext uri="{9D8B030D-6E8A-4147-A177-3AD203B41FA5}">
                      <a16:colId xmlns:a16="http://schemas.microsoft.com/office/drawing/2014/main" val="928864037"/>
                    </a:ext>
                  </a:extLst>
                </a:gridCol>
                <a:gridCol w="838875">
                  <a:extLst>
                    <a:ext uri="{9D8B030D-6E8A-4147-A177-3AD203B41FA5}">
                      <a16:colId xmlns:a16="http://schemas.microsoft.com/office/drawing/2014/main" val="152278865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63160459"/>
                    </a:ext>
                  </a:extLst>
                </a:gridCol>
              </a:tblGrid>
              <a:tr h="79987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409548"/>
                  </a:ext>
                </a:extLst>
              </a:tr>
              <a:tr h="1066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extLst>
                  <a:ext uri="{0D108BD9-81ED-4DB2-BD59-A6C34878D82A}">
                    <a16:rowId xmlns:a16="http://schemas.microsoft.com/office/drawing/2014/main" val="35947587"/>
                  </a:ext>
                </a:extLst>
              </a:tr>
              <a:tr h="1438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Диспансеризация взрослого населения Московской области (Доля взрослого населения, прошедшего диспансеризацию, от общего числа взрослого населения)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extLst>
                  <a:ext uri="{0D108BD9-81ED-4DB2-BD59-A6C34878D82A}">
                    <a16:rowId xmlns:a16="http://schemas.microsoft.com/office/drawing/2014/main" val="3629759373"/>
                  </a:ext>
                </a:extLst>
              </a:tr>
              <a:tr h="799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Жилье – медикам, нуждающимся в обеспечении жильем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573" marR="54573" marT="0" marB="0" anchor="ctr"/>
                </a:tc>
                <a:extLst>
                  <a:ext uri="{0D108BD9-81ED-4DB2-BD59-A6C34878D82A}">
                    <a16:rowId xmlns:a16="http://schemas.microsoft.com/office/drawing/2014/main" val="307192707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75FCEF-5324-4E55-A9F7-66802AC39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71600" y="145796"/>
            <a:ext cx="756084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«Культура»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48463"/>
              </p:ext>
            </p:extLst>
          </p:nvPr>
        </p:nvGraphicFramePr>
        <p:xfrm>
          <a:off x="35496" y="937884"/>
          <a:ext cx="8964995" cy="5363739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3061218">
                  <a:extLst>
                    <a:ext uri="{9D8B030D-6E8A-4147-A177-3AD203B41FA5}">
                      <a16:colId xmlns:a16="http://schemas.microsoft.com/office/drawing/2014/main" val="2939310498"/>
                    </a:ext>
                  </a:extLst>
                </a:gridCol>
                <a:gridCol w="983962">
                  <a:extLst>
                    <a:ext uri="{9D8B030D-6E8A-4147-A177-3AD203B41FA5}">
                      <a16:colId xmlns:a16="http://schemas.microsoft.com/office/drawing/2014/main" val="2654459412"/>
                    </a:ext>
                  </a:extLst>
                </a:gridCol>
                <a:gridCol w="1020406">
                  <a:extLst>
                    <a:ext uri="{9D8B030D-6E8A-4147-A177-3AD203B41FA5}">
                      <a16:colId xmlns:a16="http://schemas.microsoft.com/office/drawing/2014/main" val="2058718363"/>
                    </a:ext>
                  </a:extLst>
                </a:gridCol>
                <a:gridCol w="874634">
                  <a:extLst>
                    <a:ext uri="{9D8B030D-6E8A-4147-A177-3AD203B41FA5}">
                      <a16:colId xmlns:a16="http://schemas.microsoft.com/office/drawing/2014/main" val="740239887"/>
                    </a:ext>
                  </a:extLst>
                </a:gridCol>
                <a:gridCol w="801748">
                  <a:extLst>
                    <a:ext uri="{9D8B030D-6E8A-4147-A177-3AD203B41FA5}">
                      <a16:colId xmlns:a16="http://schemas.microsoft.com/office/drawing/2014/main" val="3712144566"/>
                    </a:ext>
                  </a:extLst>
                </a:gridCol>
                <a:gridCol w="801748">
                  <a:extLst>
                    <a:ext uri="{9D8B030D-6E8A-4147-A177-3AD203B41FA5}">
                      <a16:colId xmlns:a16="http://schemas.microsoft.com/office/drawing/2014/main" val="1230087458"/>
                    </a:ext>
                  </a:extLst>
                </a:gridCol>
                <a:gridCol w="655975">
                  <a:extLst>
                    <a:ext uri="{9D8B030D-6E8A-4147-A177-3AD203B41FA5}">
                      <a16:colId xmlns:a16="http://schemas.microsoft.com/office/drawing/2014/main" val="1335567968"/>
                    </a:ext>
                  </a:extLst>
                </a:gridCol>
                <a:gridCol w="765304">
                  <a:extLst>
                    <a:ext uri="{9D8B030D-6E8A-4147-A177-3AD203B41FA5}">
                      <a16:colId xmlns:a16="http://schemas.microsoft.com/office/drawing/2014/main" val="125248785"/>
                    </a:ext>
                  </a:extLst>
                </a:gridCol>
              </a:tblGrid>
              <a:tr h="35892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1685C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24745"/>
                  </a:ext>
                </a:extLst>
              </a:tr>
              <a:tr h="1545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1829556052"/>
                  </a:ext>
                </a:extLst>
              </a:tr>
              <a:tr h="235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Цифровизация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музейных фондов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3093129164"/>
                  </a:ext>
                </a:extLst>
              </a:tr>
              <a:tr h="558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Макропоказатель подпрограммы.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14050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16537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17363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17363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17500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17500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3718029462"/>
                  </a:ext>
                </a:extLst>
              </a:tr>
              <a:tr h="361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85543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86000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86400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86700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87000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87300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2679956886"/>
                  </a:ext>
                </a:extLst>
              </a:tr>
              <a:tr h="361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переоснащенных муниципальных библиотек по модельному стандарту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2976241312"/>
                  </a:ext>
                </a:extLst>
              </a:tr>
              <a:tr h="336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Число посещений культурных мероприятий 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 единиц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401.743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435.164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499.329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643.975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717.140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800.636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546546230"/>
                  </a:ext>
                </a:extLst>
              </a:tr>
              <a:tr h="531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граждан, принимающих участие в добровольческой деятельности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3913557561"/>
                  </a:ext>
                </a:extLst>
              </a:tr>
              <a:tr h="3366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Число посещений театров малых городов 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152/212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153/213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154/214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155/215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155/215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155/215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1376989915"/>
                  </a:ext>
                </a:extLst>
              </a:tr>
              <a:tr h="343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11704/3392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11781/3408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11858/3424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11935/3440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11935/3440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11935/3440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28896" marR="28896" marT="0" marB="0" anchor="ctr"/>
                </a:tc>
                <a:extLst>
                  <a:ext uri="{0D108BD9-81ED-4DB2-BD59-A6C34878D82A}">
                    <a16:rowId xmlns:a16="http://schemas.microsoft.com/office/drawing/2014/main" val="38833143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7FE084-BE84-4885-BA8D-3E4EDB605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128792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«Культура»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25056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505117">
                  <a:extLst>
                    <a:ext uri="{9D8B030D-6E8A-4147-A177-3AD203B41FA5}">
                      <a16:colId xmlns:a16="http://schemas.microsoft.com/office/drawing/2014/main" val="3882756183"/>
                    </a:ext>
                  </a:extLst>
                </a:gridCol>
                <a:gridCol w="960105">
                  <a:extLst>
                    <a:ext uri="{9D8B030D-6E8A-4147-A177-3AD203B41FA5}">
                      <a16:colId xmlns:a16="http://schemas.microsoft.com/office/drawing/2014/main" val="1110681608"/>
                    </a:ext>
                  </a:extLst>
                </a:gridCol>
                <a:gridCol w="516983">
                  <a:extLst>
                    <a:ext uri="{9D8B030D-6E8A-4147-A177-3AD203B41FA5}">
                      <a16:colId xmlns:a16="http://schemas.microsoft.com/office/drawing/2014/main" val="1657975188"/>
                    </a:ext>
                  </a:extLst>
                </a:gridCol>
                <a:gridCol w="590835">
                  <a:extLst>
                    <a:ext uri="{9D8B030D-6E8A-4147-A177-3AD203B41FA5}">
                      <a16:colId xmlns:a16="http://schemas.microsoft.com/office/drawing/2014/main" val="1753378724"/>
                    </a:ext>
                  </a:extLst>
                </a:gridCol>
                <a:gridCol w="516980">
                  <a:extLst>
                    <a:ext uri="{9D8B030D-6E8A-4147-A177-3AD203B41FA5}">
                      <a16:colId xmlns:a16="http://schemas.microsoft.com/office/drawing/2014/main" val="140066011"/>
                    </a:ext>
                  </a:extLst>
                </a:gridCol>
                <a:gridCol w="590835">
                  <a:extLst>
                    <a:ext uri="{9D8B030D-6E8A-4147-A177-3AD203B41FA5}">
                      <a16:colId xmlns:a16="http://schemas.microsoft.com/office/drawing/2014/main" val="2913210411"/>
                    </a:ext>
                  </a:extLst>
                </a:gridCol>
                <a:gridCol w="516980">
                  <a:extLst>
                    <a:ext uri="{9D8B030D-6E8A-4147-A177-3AD203B41FA5}">
                      <a16:colId xmlns:a16="http://schemas.microsoft.com/office/drawing/2014/main" val="3593695214"/>
                    </a:ext>
                  </a:extLst>
                </a:gridCol>
                <a:gridCol w="443125">
                  <a:extLst>
                    <a:ext uri="{9D8B030D-6E8A-4147-A177-3AD203B41FA5}">
                      <a16:colId xmlns:a16="http://schemas.microsoft.com/office/drawing/2014/main" val="4030810888"/>
                    </a:ext>
                  </a:extLst>
                </a:gridCol>
              </a:tblGrid>
              <a:tr h="629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созданных (реконструированных) и капитально отремонтированных объектов организаций культуры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2389397556"/>
                  </a:ext>
                </a:extLst>
              </a:tr>
              <a:tr h="393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организаций культуры, получивших современное оборудование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330679571"/>
                  </a:ext>
                </a:extLst>
              </a:tr>
              <a:tr h="1099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приоритетных объектов, доступных для инвалидов и других маломобильных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1258762250"/>
                  </a:ext>
                </a:extLst>
              </a:tr>
              <a:tr h="2664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 в возрасте от 5 до 18 лет, охваченных дополнительным образованием сферы культуры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5.5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5.5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5.6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5.6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5.6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1305534180"/>
                  </a:ext>
                </a:extLst>
              </a:tr>
              <a:tr h="250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тыс.пос.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0,60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0,60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604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606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606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606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2500942893"/>
                  </a:ext>
                </a:extLst>
              </a:tr>
              <a:tr h="3447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детей, осваивающих дополнительные предпрофессиональные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12.5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2.4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40,8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41,6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42,4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605652601"/>
                  </a:ext>
                </a:extLst>
              </a:tr>
              <a:tr h="571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тыс.посещ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0,075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0,362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0,253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0,263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0,273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0,283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1868655798"/>
                  </a:ext>
                </a:extLst>
              </a:tr>
              <a:tr h="7328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оснащенных образовательных учреждений в сфере культуры (детских школ искусств по видам искусств) музыкальными инструментами, оборудованием и учебными материалами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4055816117"/>
                  </a:ext>
                </a:extLst>
              </a:tr>
              <a:tr h="752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оснащенных образовательных организаций в сфере культуры (детские школы искусств по видам искусств и училищ) музыкальными инструментами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8724" marR="38724" marT="0" marB="0" anchor="ctr"/>
                </a:tc>
                <a:extLst>
                  <a:ext uri="{0D108BD9-81ED-4DB2-BD59-A6C34878D82A}">
                    <a16:rowId xmlns:a16="http://schemas.microsoft.com/office/drawing/2014/main" val="160184385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431BF6-59FA-47C4-8EA0-BF59CC69F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65782B-C769-4DDE-B0B8-A5197BB8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75654" y="116632"/>
            <a:ext cx="6192688" cy="6480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54556"/>
              </p:ext>
            </p:extLst>
          </p:nvPr>
        </p:nvGraphicFramePr>
        <p:xfrm>
          <a:off x="0" y="764704"/>
          <a:ext cx="9108502" cy="5809602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55976">
                  <a:extLst>
                    <a:ext uri="{9D8B030D-6E8A-4147-A177-3AD203B41FA5}">
                      <a16:colId xmlns:a16="http://schemas.microsoft.com/office/drawing/2014/main" val="418782955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2786777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34802196"/>
                    </a:ext>
                  </a:extLst>
                </a:gridCol>
                <a:gridCol w="502956">
                  <a:extLst>
                    <a:ext uri="{9D8B030D-6E8A-4147-A177-3AD203B41FA5}">
                      <a16:colId xmlns:a16="http://schemas.microsoft.com/office/drawing/2014/main" val="2427054107"/>
                    </a:ext>
                  </a:extLst>
                </a:gridCol>
                <a:gridCol w="540334">
                  <a:extLst>
                    <a:ext uri="{9D8B030D-6E8A-4147-A177-3AD203B41FA5}">
                      <a16:colId xmlns:a16="http://schemas.microsoft.com/office/drawing/2014/main" val="841000097"/>
                    </a:ext>
                  </a:extLst>
                </a:gridCol>
                <a:gridCol w="540334">
                  <a:extLst>
                    <a:ext uri="{9D8B030D-6E8A-4147-A177-3AD203B41FA5}">
                      <a16:colId xmlns:a16="http://schemas.microsoft.com/office/drawing/2014/main" val="1340699577"/>
                    </a:ext>
                  </a:extLst>
                </a:gridCol>
                <a:gridCol w="540334">
                  <a:extLst>
                    <a:ext uri="{9D8B030D-6E8A-4147-A177-3AD203B41FA5}">
                      <a16:colId xmlns:a16="http://schemas.microsoft.com/office/drawing/2014/main" val="1797938783"/>
                    </a:ext>
                  </a:extLst>
                </a:gridCol>
                <a:gridCol w="540336">
                  <a:extLst>
                    <a:ext uri="{9D8B030D-6E8A-4147-A177-3AD203B41FA5}">
                      <a16:colId xmlns:a16="http://schemas.microsoft.com/office/drawing/2014/main" val="4049692387"/>
                    </a:ext>
                  </a:extLst>
                </a:gridCol>
              </a:tblGrid>
              <a:tr h="13653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234" marR="212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46178"/>
                  </a:ext>
                </a:extLst>
              </a:tr>
              <a:tr h="136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3918331189"/>
                  </a:ext>
                </a:extLst>
              </a:tr>
              <a:tr h="341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Доступность дошкольного образования для детей в возрасте от трех до семи лет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3679378725"/>
                  </a:ext>
                </a:extLst>
              </a:tr>
              <a:tr h="579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 общеобразовательных организациях в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101,7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402411871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 среднемесячному доходу от трудовой деятельности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121,8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117,2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107,9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865308364"/>
                  </a:ext>
                </a:extLst>
              </a:tr>
              <a:tr h="409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сдавших ЕГЭ по 3 и более предметам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15,24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15,3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15,31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15,32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15,32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15,32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2256851203"/>
                  </a:ext>
                </a:extLst>
              </a:tr>
              <a:tr h="750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2647625426"/>
                  </a:ext>
                </a:extLst>
              </a:tr>
              <a:tr h="341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1205133465"/>
                  </a:ext>
                </a:extLst>
              </a:tr>
              <a:tr h="682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1234" marR="21234" marT="0" marB="0" anchor="ctr"/>
                </a:tc>
                <a:extLst>
                  <a:ext uri="{0D108BD9-81ED-4DB2-BD59-A6C34878D82A}">
                    <a16:rowId xmlns:a16="http://schemas.microsoft.com/office/drawing/2014/main" val="1059888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9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546D86-58A2-4363-AF43-4E251BE6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6864" cy="6480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«Образование»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161050"/>
              </p:ext>
            </p:extLst>
          </p:nvPr>
        </p:nvGraphicFramePr>
        <p:xfrm>
          <a:off x="251520" y="844937"/>
          <a:ext cx="8496944" cy="5597521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64660288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91449768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87271737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84979248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53816964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3445701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0732009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8951445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128204483"/>
                  </a:ext>
                </a:extLst>
              </a:tr>
              <a:tr h="729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60602020"/>
                  </a:ext>
                </a:extLst>
              </a:tr>
              <a:tr h="583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497287017"/>
                  </a:ext>
                </a:extLst>
              </a:tr>
              <a:tr h="364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отремонтированных общеобразовательных организаций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шт.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1624723834"/>
                  </a:ext>
                </a:extLst>
              </a:tr>
              <a:tr h="265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Доступность дошкольного образования для детей в возрасте до 3-х лет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2647912810"/>
                  </a:ext>
                </a:extLst>
              </a:tr>
              <a:tr h="1167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место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2626905416"/>
                  </a:ext>
                </a:extLst>
              </a:tr>
              <a:tr h="437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 Московской области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393658741"/>
                  </a:ext>
                </a:extLst>
              </a:tr>
              <a:tr h="437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 в возрасте от 5 до 18 лет, охваченных дополнительным образованием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2398" marR="22398" marT="0" marB="0" anchor="ctr"/>
                </a:tc>
                <a:extLst>
                  <a:ext uri="{0D108BD9-81ED-4DB2-BD59-A6C34878D82A}">
                    <a16:rowId xmlns:a16="http://schemas.microsoft.com/office/drawing/2014/main" val="3689522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79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5534" y="188640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«Социальная защита населения»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77301"/>
              </p:ext>
            </p:extLst>
          </p:nvPr>
        </p:nvGraphicFramePr>
        <p:xfrm>
          <a:off x="200714" y="908720"/>
          <a:ext cx="8742567" cy="5649678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350080">
                  <a:extLst>
                    <a:ext uri="{9D8B030D-6E8A-4147-A177-3AD203B41FA5}">
                      <a16:colId xmlns:a16="http://schemas.microsoft.com/office/drawing/2014/main" val="21668188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99122786"/>
                    </a:ext>
                  </a:extLst>
                </a:gridCol>
                <a:gridCol w="1013511">
                  <a:extLst>
                    <a:ext uri="{9D8B030D-6E8A-4147-A177-3AD203B41FA5}">
                      <a16:colId xmlns:a16="http://schemas.microsoft.com/office/drawing/2014/main" val="530315935"/>
                    </a:ext>
                  </a:extLst>
                </a:gridCol>
                <a:gridCol w="518627">
                  <a:extLst>
                    <a:ext uri="{9D8B030D-6E8A-4147-A177-3AD203B41FA5}">
                      <a16:colId xmlns:a16="http://schemas.microsoft.com/office/drawing/2014/main" val="3161908623"/>
                    </a:ext>
                  </a:extLst>
                </a:gridCol>
                <a:gridCol w="518627">
                  <a:extLst>
                    <a:ext uri="{9D8B030D-6E8A-4147-A177-3AD203B41FA5}">
                      <a16:colId xmlns:a16="http://schemas.microsoft.com/office/drawing/2014/main" val="2812793445"/>
                    </a:ext>
                  </a:extLst>
                </a:gridCol>
                <a:gridCol w="444537">
                  <a:extLst>
                    <a:ext uri="{9D8B030D-6E8A-4147-A177-3AD203B41FA5}">
                      <a16:colId xmlns:a16="http://schemas.microsoft.com/office/drawing/2014/main" val="1343733134"/>
                    </a:ext>
                  </a:extLst>
                </a:gridCol>
                <a:gridCol w="444537">
                  <a:extLst>
                    <a:ext uri="{9D8B030D-6E8A-4147-A177-3AD203B41FA5}">
                      <a16:colId xmlns:a16="http://schemas.microsoft.com/office/drawing/2014/main" val="3785218443"/>
                    </a:ext>
                  </a:extLst>
                </a:gridCol>
                <a:gridCol w="444536">
                  <a:extLst>
                    <a:ext uri="{9D8B030D-6E8A-4147-A177-3AD203B41FA5}">
                      <a16:colId xmlns:a16="http://schemas.microsoft.com/office/drawing/2014/main" val="2606550788"/>
                    </a:ext>
                  </a:extLst>
                </a:gridCol>
              </a:tblGrid>
              <a:tr h="5256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1685C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295" marR="829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343829"/>
                  </a:ext>
                </a:extLst>
              </a:tr>
              <a:tr h="442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72442537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Увеличение числа граждан старшего возраста, ведущих активный образ жизни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2172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2858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2958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3025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3140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3205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353835773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граждан, получивших меры социальной поддержки и социальную помощь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891210894"/>
                  </a:ext>
                </a:extLst>
              </a:tr>
              <a:tr h="436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граждан, участвующих в городских социально значимых мероприятиях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485775" algn="l"/>
                        </a:tabLs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364446965"/>
                  </a:ext>
                </a:extLst>
              </a:tr>
              <a:tr h="432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муниципальных служащих, вышедших на пенсию и получающих пенсию за выслугу лет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2726696333"/>
                  </a:ext>
                </a:extLst>
              </a:tr>
              <a:tr h="420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62,5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63,5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65,5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857303025"/>
                  </a:ext>
                </a:extLst>
              </a:tr>
              <a:tr h="670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56,5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57,5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58,5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09397239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СО НКО, которым оказана поддержка органами местного самоуправления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3541141169"/>
                  </a:ext>
                </a:extLst>
              </a:tr>
              <a:tr h="52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сфере социальной защиты населения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450846137"/>
                  </a:ext>
                </a:extLst>
              </a:tr>
              <a:tr h="33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сфере культуры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960982846"/>
                  </a:ext>
                </a:extLst>
              </a:tr>
              <a:tr h="33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сфере образования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3884737578"/>
                  </a:ext>
                </a:extLst>
              </a:tr>
              <a:tr h="52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сфере физической культуры и спорта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1345428806"/>
                  </a:ext>
                </a:extLst>
              </a:tr>
              <a:tr h="238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сфере охраны здоровья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223246040"/>
                  </a:ext>
                </a:extLst>
              </a:tr>
              <a:tr h="239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Органами местного самоуправления оказана финансовая поддержка СО НКО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8295" marR="8295" marT="0" marB="0" anchor="ctr"/>
                </a:tc>
                <a:extLst>
                  <a:ext uri="{0D108BD9-81ED-4DB2-BD59-A6C34878D82A}">
                    <a16:rowId xmlns:a16="http://schemas.microsoft.com/office/drawing/2014/main" val="426089590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7F004-8D72-410A-AEE6-FB10F0AD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5E5DD1-AA2A-4DF9-AC37-B2D97B5B97BF}"/>
              </a:ext>
            </a:extLst>
          </p:cNvPr>
          <p:cNvSpPr txBox="1">
            <a:spLocks/>
          </p:cNvSpPr>
          <p:nvPr/>
        </p:nvSpPr>
        <p:spPr>
          <a:xfrm>
            <a:off x="2195736" y="310102"/>
            <a:ext cx="8280920" cy="23857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altLang="ru-RU" sz="1600" b="1" cap="non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61364"/>
              </p:ext>
            </p:extLst>
          </p:nvPr>
        </p:nvGraphicFramePr>
        <p:xfrm>
          <a:off x="971600" y="116631"/>
          <a:ext cx="6840760" cy="864097"/>
        </p:xfrm>
        <a:graphic>
          <a:graphicData uri="http://schemas.openxmlformats.org/drawingml/2006/table">
            <a:tbl>
              <a:tblPr firstRow="1" firstCol="1" bandRow="1"/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Показатели муниципальной программы </a:t>
                      </a:r>
                      <a:br>
                        <a:rPr lang="ru-RU" alt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ru-RU" altLang="ru-RU" sz="2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«Социальная защита населения»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95479"/>
              </p:ext>
            </p:extLst>
          </p:nvPr>
        </p:nvGraphicFramePr>
        <p:xfrm>
          <a:off x="179512" y="1174198"/>
          <a:ext cx="8784976" cy="5135124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645773">
                  <a:extLst>
                    <a:ext uri="{9D8B030D-6E8A-4147-A177-3AD203B41FA5}">
                      <a16:colId xmlns:a16="http://schemas.microsoft.com/office/drawing/2014/main" val="148276138"/>
                    </a:ext>
                  </a:extLst>
                </a:gridCol>
                <a:gridCol w="827840">
                  <a:extLst>
                    <a:ext uri="{9D8B030D-6E8A-4147-A177-3AD203B41FA5}">
                      <a16:colId xmlns:a16="http://schemas.microsoft.com/office/drawing/2014/main" val="3493587912"/>
                    </a:ext>
                  </a:extLst>
                </a:gridCol>
                <a:gridCol w="677324">
                  <a:extLst>
                    <a:ext uri="{9D8B030D-6E8A-4147-A177-3AD203B41FA5}">
                      <a16:colId xmlns:a16="http://schemas.microsoft.com/office/drawing/2014/main" val="3076485273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3826918354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4039100650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2859378981"/>
                    </a:ext>
                  </a:extLst>
                </a:gridCol>
                <a:gridCol w="526808">
                  <a:extLst>
                    <a:ext uri="{9D8B030D-6E8A-4147-A177-3AD203B41FA5}">
                      <a16:colId xmlns:a16="http://schemas.microsoft.com/office/drawing/2014/main" val="1227120721"/>
                    </a:ext>
                  </a:extLst>
                </a:gridCol>
                <a:gridCol w="526807">
                  <a:extLst>
                    <a:ext uri="{9D8B030D-6E8A-4147-A177-3AD203B41FA5}">
                      <a16:colId xmlns:a16="http://schemas.microsoft.com/office/drawing/2014/main" val="902970219"/>
                    </a:ext>
                  </a:extLst>
                </a:gridCol>
              </a:tblGrid>
              <a:tr h="445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Органами местного самоуправления оказана финансовая поддержка СО НКО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47121685"/>
                  </a:ext>
                </a:extLst>
              </a:tr>
              <a:tr h="363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Органами местного самоуправления оказана имущественная поддержка СО НКО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447253415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 сфере социальной защиты населения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463668042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 сфере культуры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475247085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 сфере образования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241023754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 сфере физической культуры и спорта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2758568357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 сфере охраны здоровья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336121026"/>
                  </a:ext>
                </a:extLst>
              </a:tr>
              <a:tr h="542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кв. метров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555,8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555,8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555,8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555,8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555,8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555,8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633059242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 сфере социальной защиты населения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379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379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379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379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379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379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2124030307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 сфере культуры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2371939716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 сфере образования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176,8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176,8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176,8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176,8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176,8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176,8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823084499"/>
                  </a:ext>
                </a:extLst>
              </a:tr>
              <a:tr h="176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 сфере физической культуры и спорта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2122480895"/>
                  </a:ext>
                </a:extLst>
              </a:tr>
              <a:tr h="172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 сфере охраны здоровья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77597706"/>
                  </a:ext>
                </a:extLst>
              </a:tr>
              <a:tr h="435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Органами местного самоуправления оказана консультационная поддержка СО НКО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401829553"/>
                  </a:ext>
                </a:extLst>
              </a:tr>
              <a:tr h="445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180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180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180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180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180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180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3144016163"/>
                  </a:ext>
                </a:extLst>
              </a:tr>
              <a:tr h="542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единиц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422180397"/>
                  </a:ext>
                </a:extLst>
              </a:tr>
              <a:tr h="616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Доля доступных для инвалидов и других маломобильных групп населения муниципальных объектов инфраструктуры в общем количестве муниципальных объектов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79,8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81,8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83,8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85,8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87,8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89,8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28191" marR="28191" marT="0" marB="0" anchor="ctr"/>
                </a:tc>
                <a:extLst>
                  <a:ext uri="{0D108BD9-81ED-4DB2-BD59-A6C34878D82A}">
                    <a16:rowId xmlns:a16="http://schemas.microsoft.com/office/drawing/2014/main" val="189435759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D901EB-6D9A-42B0-A9DF-7B570117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9B9AFE-36E4-4EDE-B000-7F93F3690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39130" y="116632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«Спорт»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34896"/>
              </p:ext>
            </p:extLst>
          </p:nvPr>
        </p:nvGraphicFramePr>
        <p:xfrm>
          <a:off x="35494" y="836712"/>
          <a:ext cx="9108506" cy="573075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202369">
                  <a:extLst>
                    <a:ext uri="{9D8B030D-6E8A-4147-A177-3AD203B41FA5}">
                      <a16:colId xmlns:a16="http://schemas.microsoft.com/office/drawing/2014/main" val="2493528213"/>
                    </a:ext>
                  </a:extLst>
                </a:gridCol>
                <a:gridCol w="1054217">
                  <a:extLst>
                    <a:ext uri="{9D8B030D-6E8A-4147-A177-3AD203B41FA5}">
                      <a16:colId xmlns:a16="http://schemas.microsoft.com/office/drawing/2014/main" val="3527665896"/>
                    </a:ext>
                  </a:extLst>
                </a:gridCol>
                <a:gridCol w="1085170">
                  <a:extLst>
                    <a:ext uri="{9D8B030D-6E8A-4147-A177-3AD203B41FA5}">
                      <a16:colId xmlns:a16="http://schemas.microsoft.com/office/drawing/2014/main" val="280758454"/>
                    </a:ext>
                  </a:extLst>
                </a:gridCol>
                <a:gridCol w="611254">
                  <a:extLst>
                    <a:ext uri="{9D8B030D-6E8A-4147-A177-3AD203B41FA5}">
                      <a16:colId xmlns:a16="http://schemas.microsoft.com/office/drawing/2014/main" val="1218671743"/>
                    </a:ext>
                  </a:extLst>
                </a:gridCol>
                <a:gridCol w="534846">
                  <a:extLst>
                    <a:ext uri="{9D8B030D-6E8A-4147-A177-3AD203B41FA5}">
                      <a16:colId xmlns:a16="http://schemas.microsoft.com/office/drawing/2014/main" val="1142757544"/>
                    </a:ext>
                  </a:extLst>
                </a:gridCol>
                <a:gridCol w="524006">
                  <a:extLst>
                    <a:ext uri="{9D8B030D-6E8A-4147-A177-3AD203B41FA5}">
                      <a16:colId xmlns:a16="http://schemas.microsoft.com/office/drawing/2014/main" val="171977000"/>
                    </a:ext>
                  </a:extLst>
                </a:gridCol>
                <a:gridCol w="548322">
                  <a:extLst>
                    <a:ext uri="{9D8B030D-6E8A-4147-A177-3AD203B41FA5}">
                      <a16:colId xmlns:a16="http://schemas.microsoft.com/office/drawing/2014/main" val="3494714163"/>
                    </a:ext>
                  </a:extLst>
                </a:gridCol>
                <a:gridCol w="548322">
                  <a:extLst>
                    <a:ext uri="{9D8B030D-6E8A-4147-A177-3AD203B41FA5}">
                      <a16:colId xmlns:a16="http://schemas.microsoft.com/office/drawing/2014/main" val="2731407330"/>
                    </a:ext>
                  </a:extLst>
                </a:gridCol>
              </a:tblGrid>
              <a:tr h="28803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934654"/>
                  </a:ext>
                </a:extLst>
              </a:tr>
              <a:tr h="366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 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 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6438716"/>
                  </a:ext>
                </a:extLst>
              </a:tr>
              <a:tr h="394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граждан, систематически занимающихся физической культурой и спортом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57,1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57,2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57,3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57,4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57,5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2515138660"/>
                  </a:ext>
                </a:extLst>
              </a:tr>
              <a:tr h="602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31,6 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1024587876"/>
                  </a:ext>
                </a:extLst>
              </a:tr>
              <a:tr h="59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</a:t>
                      </a:r>
                      <a:r>
                        <a:rPr lang="en-US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,3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</a:t>
                      </a:r>
                      <a:r>
                        <a:rPr lang="en-US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,6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4115208487"/>
                  </a:ext>
                </a:extLst>
              </a:tr>
              <a:tr h="885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Московской области, не имеющего противопоказаний для занятий физической культурой и спортом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15.5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16.5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19.1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19.2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1771461199"/>
                  </a:ext>
                </a:extLst>
              </a:tr>
              <a:tr h="444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1228" marB="1228" anchor="ctr"/>
                </a:tc>
                <a:extLst>
                  <a:ext uri="{0D108BD9-81ED-4DB2-BD59-A6C34878D82A}">
                    <a16:rowId xmlns:a16="http://schemas.microsoft.com/office/drawing/2014/main" val="1597260142"/>
                  </a:ext>
                </a:extLst>
              </a:tr>
              <a:tr h="597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0" marR="2720" marT="4475" marB="4475" anchor="ctr"/>
                </a:tc>
                <a:extLst>
                  <a:ext uri="{0D108BD9-81ED-4DB2-BD59-A6C34878D82A}">
                    <a16:rowId xmlns:a16="http://schemas.microsoft.com/office/drawing/2014/main" val="2459364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73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CF6214-055A-47E4-9BF2-EB5AD505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3507" y="2753"/>
            <a:ext cx="8964488" cy="401911"/>
          </a:xfrm>
        </p:spPr>
        <p:txBody>
          <a:bodyPr>
            <a:noAutofit/>
          </a:bodyPr>
          <a:lstStyle/>
          <a:p>
            <a:pPr algn="ctr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«Развитие сельского хозяйства»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393" y="1857734"/>
            <a:ext cx="87849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«Экология и окружающая среда»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374258"/>
              </p:ext>
            </p:extLst>
          </p:nvPr>
        </p:nvGraphicFramePr>
        <p:xfrm>
          <a:off x="143507" y="376295"/>
          <a:ext cx="8784977" cy="1473558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098044">
                  <a:extLst>
                    <a:ext uri="{9D8B030D-6E8A-4147-A177-3AD203B41FA5}">
                      <a16:colId xmlns:a16="http://schemas.microsoft.com/office/drawing/2014/main" val="4209638358"/>
                    </a:ext>
                  </a:extLst>
                </a:gridCol>
                <a:gridCol w="1000380">
                  <a:extLst>
                    <a:ext uri="{9D8B030D-6E8A-4147-A177-3AD203B41FA5}">
                      <a16:colId xmlns:a16="http://schemas.microsoft.com/office/drawing/2014/main" val="3564110829"/>
                    </a:ext>
                  </a:extLst>
                </a:gridCol>
                <a:gridCol w="862811">
                  <a:extLst>
                    <a:ext uri="{9D8B030D-6E8A-4147-A177-3AD203B41FA5}">
                      <a16:colId xmlns:a16="http://schemas.microsoft.com/office/drawing/2014/main" val="3530118536"/>
                    </a:ext>
                  </a:extLst>
                </a:gridCol>
                <a:gridCol w="470624">
                  <a:extLst>
                    <a:ext uri="{9D8B030D-6E8A-4147-A177-3AD203B41FA5}">
                      <a16:colId xmlns:a16="http://schemas.microsoft.com/office/drawing/2014/main" val="1954769013"/>
                    </a:ext>
                  </a:extLst>
                </a:gridCol>
                <a:gridCol w="627498">
                  <a:extLst>
                    <a:ext uri="{9D8B030D-6E8A-4147-A177-3AD203B41FA5}">
                      <a16:colId xmlns:a16="http://schemas.microsoft.com/office/drawing/2014/main" val="66220759"/>
                    </a:ext>
                  </a:extLst>
                </a:gridCol>
                <a:gridCol w="549061">
                  <a:extLst>
                    <a:ext uri="{9D8B030D-6E8A-4147-A177-3AD203B41FA5}">
                      <a16:colId xmlns:a16="http://schemas.microsoft.com/office/drawing/2014/main" val="602486301"/>
                    </a:ext>
                  </a:extLst>
                </a:gridCol>
                <a:gridCol w="500409">
                  <a:extLst>
                    <a:ext uri="{9D8B030D-6E8A-4147-A177-3AD203B41FA5}">
                      <a16:colId xmlns:a16="http://schemas.microsoft.com/office/drawing/2014/main" val="2558309196"/>
                    </a:ext>
                  </a:extLst>
                </a:gridCol>
                <a:gridCol w="676150">
                  <a:extLst>
                    <a:ext uri="{9D8B030D-6E8A-4147-A177-3AD203B41FA5}">
                      <a16:colId xmlns:a16="http://schemas.microsoft.com/office/drawing/2014/main" val="2994366539"/>
                    </a:ext>
                  </a:extLst>
                </a:gridCol>
              </a:tblGrid>
              <a:tr h="52307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825544"/>
                  </a:ext>
                </a:extLst>
              </a:tr>
              <a:tr h="347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extLst>
                  <a:ext uri="{0D108BD9-81ED-4DB2-BD59-A6C34878D82A}">
                    <a16:rowId xmlns:a16="http://schemas.microsoft.com/office/drawing/2014/main" val="3046161903"/>
                  </a:ext>
                </a:extLst>
              </a:tr>
              <a:tr h="342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Площадь земель, обработанных от борщевика Сосновского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га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17,5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19,25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14,5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13,5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extLst>
                  <a:ext uri="{0D108BD9-81ED-4DB2-BD59-A6C34878D82A}">
                    <a16:rowId xmlns:a16="http://schemas.microsoft.com/office/drawing/2014/main" val="3148002679"/>
                  </a:ext>
                </a:extLst>
              </a:tr>
              <a:tr h="209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отловленных безнадзорных животных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ед.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36" marR="35136" marT="17260" marB="0" anchor="ctr"/>
                </a:tc>
                <a:extLst>
                  <a:ext uri="{0D108BD9-81ED-4DB2-BD59-A6C34878D82A}">
                    <a16:rowId xmlns:a16="http://schemas.microsoft.com/office/drawing/2014/main" val="39392240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75605"/>
              </p:ext>
            </p:extLst>
          </p:nvPr>
        </p:nvGraphicFramePr>
        <p:xfrm>
          <a:off x="-14301" y="2151944"/>
          <a:ext cx="9143998" cy="4501365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4571999">
                  <a:extLst>
                    <a:ext uri="{9D8B030D-6E8A-4147-A177-3AD203B41FA5}">
                      <a16:colId xmlns:a16="http://schemas.microsoft.com/office/drawing/2014/main" val="81824874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055830417"/>
                    </a:ext>
                  </a:extLst>
                </a:gridCol>
                <a:gridCol w="945738">
                  <a:extLst>
                    <a:ext uri="{9D8B030D-6E8A-4147-A177-3AD203B41FA5}">
                      <a16:colId xmlns:a16="http://schemas.microsoft.com/office/drawing/2014/main" val="3067511748"/>
                    </a:ext>
                  </a:extLst>
                </a:gridCol>
                <a:gridCol w="625230">
                  <a:extLst>
                    <a:ext uri="{9D8B030D-6E8A-4147-A177-3AD203B41FA5}">
                      <a16:colId xmlns:a16="http://schemas.microsoft.com/office/drawing/2014/main" val="162077438"/>
                    </a:ext>
                  </a:extLst>
                </a:gridCol>
                <a:gridCol w="547077">
                  <a:extLst>
                    <a:ext uri="{9D8B030D-6E8A-4147-A177-3AD203B41FA5}">
                      <a16:colId xmlns:a16="http://schemas.microsoft.com/office/drawing/2014/main" val="2380624163"/>
                    </a:ext>
                  </a:extLst>
                </a:gridCol>
                <a:gridCol w="547077">
                  <a:extLst>
                    <a:ext uri="{9D8B030D-6E8A-4147-A177-3AD203B41FA5}">
                      <a16:colId xmlns:a16="http://schemas.microsoft.com/office/drawing/2014/main" val="2948875998"/>
                    </a:ext>
                  </a:extLst>
                </a:gridCol>
                <a:gridCol w="468924">
                  <a:extLst>
                    <a:ext uri="{9D8B030D-6E8A-4147-A177-3AD203B41FA5}">
                      <a16:colId xmlns:a16="http://schemas.microsoft.com/office/drawing/2014/main" val="3312970332"/>
                    </a:ext>
                  </a:extLst>
                </a:gridCol>
                <a:gridCol w="429841">
                  <a:extLst>
                    <a:ext uri="{9D8B030D-6E8A-4147-A177-3AD203B41FA5}">
                      <a16:colId xmlns:a16="http://schemas.microsoft.com/office/drawing/2014/main" val="722762255"/>
                    </a:ext>
                  </a:extLst>
                </a:gridCol>
              </a:tblGrid>
              <a:tr h="34626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0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5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720838"/>
                  </a:ext>
                </a:extLst>
              </a:tr>
              <a:tr h="3583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678196795"/>
                  </a:ext>
                </a:extLst>
              </a:tr>
              <a:tr h="168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проведенных исследований состояния окружающей среды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4011586272"/>
                  </a:ext>
                </a:extLst>
              </a:tr>
              <a:tr h="172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проведенных экологических мероприятий 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96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101842304"/>
                  </a:ext>
                </a:extLst>
              </a:tr>
              <a:tr h="532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человек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2320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2570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2690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3250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3514203026"/>
                  </a:ext>
                </a:extLst>
              </a:tr>
              <a:tr h="422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Предотвращённый ущерб по результатам проведённого капитального ремонта гидротехнических сооружений, находящихся в муниципальной собственности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тыс.руб</a:t>
                      </a: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1107005198"/>
                  </a:ext>
                </a:extLst>
              </a:tr>
              <a:tr h="426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водных объектов, на которых выполнены комплексы мероприятий по ликвидации последствий засорения.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шт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7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7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7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3712110747"/>
                  </a:ext>
                </a:extLst>
              </a:tr>
              <a:tr h="355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Предотвращённый ущерб по результатам проведённой реконструкции гидротехнических сооружений, находящихся в муниципальной собственности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тыс.руб.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1768295369"/>
                  </a:ext>
                </a:extLst>
              </a:tr>
              <a:tr h="172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прудов, подлежащая очистке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шт.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3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3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3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3 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3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152646111"/>
                  </a:ext>
                </a:extLst>
              </a:tr>
              <a:tr h="596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380902839"/>
                  </a:ext>
                </a:extLst>
              </a:tr>
              <a:tr h="350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ликвидированных несанкционированных свалок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637" marR="15637" marT="0" marB="0" anchor="ctr"/>
                </a:tc>
                <a:extLst>
                  <a:ext uri="{0D108BD9-81ED-4DB2-BD59-A6C34878D82A}">
                    <a16:rowId xmlns:a16="http://schemas.microsoft.com/office/drawing/2014/main" val="2327905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37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BE854B-7AE7-4D9B-97A3-EF8F015F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96783" y="11088"/>
            <a:ext cx="8646867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44088"/>
              </p:ext>
            </p:extLst>
          </p:nvPr>
        </p:nvGraphicFramePr>
        <p:xfrm>
          <a:off x="163732" y="696882"/>
          <a:ext cx="8712967" cy="585161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20236">
                  <a:extLst>
                    <a:ext uri="{9D8B030D-6E8A-4147-A177-3AD203B41FA5}">
                      <a16:colId xmlns:a16="http://schemas.microsoft.com/office/drawing/2014/main" val="2218486816"/>
                    </a:ext>
                  </a:extLst>
                </a:gridCol>
                <a:gridCol w="1078256">
                  <a:extLst>
                    <a:ext uri="{9D8B030D-6E8A-4147-A177-3AD203B41FA5}">
                      <a16:colId xmlns:a16="http://schemas.microsoft.com/office/drawing/2014/main" val="805221372"/>
                    </a:ext>
                  </a:extLst>
                </a:gridCol>
                <a:gridCol w="1098273">
                  <a:extLst>
                    <a:ext uri="{9D8B030D-6E8A-4147-A177-3AD203B41FA5}">
                      <a16:colId xmlns:a16="http://schemas.microsoft.com/office/drawing/2014/main" val="3559199753"/>
                    </a:ext>
                  </a:extLst>
                </a:gridCol>
                <a:gridCol w="512528">
                  <a:extLst>
                    <a:ext uri="{9D8B030D-6E8A-4147-A177-3AD203B41FA5}">
                      <a16:colId xmlns:a16="http://schemas.microsoft.com/office/drawing/2014/main" val="1730752163"/>
                    </a:ext>
                  </a:extLst>
                </a:gridCol>
                <a:gridCol w="512528">
                  <a:extLst>
                    <a:ext uri="{9D8B030D-6E8A-4147-A177-3AD203B41FA5}">
                      <a16:colId xmlns:a16="http://schemas.microsoft.com/office/drawing/2014/main" val="3303670068"/>
                    </a:ext>
                  </a:extLst>
                </a:gridCol>
                <a:gridCol w="512528">
                  <a:extLst>
                    <a:ext uri="{9D8B030D-6E8A-4147-A177-3AD203B41FA5}">
                      <a16:colId xmlns:a16="http://schemas.microsoft.com/office/drawing/2014/main" val="194266498"/>
                    </a:ext>
                  </a:extLst>
                </a:gridCol>
                <a:gridCol w="439309">
                  <a:extLst>
                    <a:ext uri="{9D8B030D-6E8A-4147-A177-3AD203B41FA5}">
                      <a16:colId xmlns:a16="http://schemas.microsoft.com/office/drawing/2014/main" val="1962761090"/>
                    </a:ext>
                  </a:extLst>
                </a:gridCol>
                <a:gridCol w="439309">
                  <a:extLst>
                    <a:ext uri="{9D8B030D-6E8A-4147-A177-3AD203B41FA5}">
                      <a16:colId xmlns:a16="http://schemas.microsoft.com/office/drawing/2014/main" val="2142300103"/>
                    </a:ext>
                  </a:extLst>
                </a:gridCol>
              </a:tblGrid>
              <a:tr h="42114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533543"/>
                  </a:ext>
                </a:extLst>
              </a:tr>
              <a:tr h="68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3721553118"/>
                  </a:ext>
                </a:extLst>
              </a:tr>
              <a:tr h="713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преступлений,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динамика в 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874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848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843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794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771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471606442"/>
                  </a:ext>
                </a:extLst>
              </a:tr>
              <a:tr h="682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78,4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83,8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89,2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94,6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220010863"/>
                  </a:ext>
                </a:extLst>
              </a:tr>
              <a:tr h="909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единицы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788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827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858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911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956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3579743871"/>
                  </a:ext>
                </a:extLst>
              </a:tr>
              <a:tr h="66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человек на 100 тыс. населения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87,1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85,1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83,1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81,1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79,1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269473019"/>
                  </a:ext>
                </a:extLst>
              </a:tr>
              <a:tr h="66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Снижение уровня криминогенности наркомании на 100 тыс. человек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человек на 100 тыс. населения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682831377"/>
                  </a:ext>
                </a:extLst>
              </a:tr>
              <a:tr h="443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кладбищ, соответствующих требованиям Регионального стандарта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66,67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209665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4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1B9B60-86F2-4561-A85A-278BC1FD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24" y="57448"/>
            <a:ext cx="8568952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Основные задачи и приоритеты налоговой политики           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на 2024 год и на плановый период 2025 и 2026 годов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11198" y="908720"/>
            <a:ext cx="8653289" cy="5328592"/>
          </a:xfrm>
        </p:spPr>
        <p:txBody>
          <a:bodyPr>
            <a:noAutofit/>
          </a:bodyPr>
          <a:lstStyle/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Обеспечение эффективной и стабильной налоговой системы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Поддержание сбалансированности и создание условий для устойчивого исполнения бюджета города, увеличение налоговых и неналоговых доходов 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Совершенствование налогового администрирования, взаимодействие и совместная работа с администраторами доходов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Реализация мер по противодействию уклонения от налогообложения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Стимулирование и развитие новых производств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Стимулирование и развитие среднего и малого предпринимательства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Поддержка инвестиций, создание благоприятных условий для осуществления инвестиционной деятельности в городском округе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Обеспечение дополнительной социальной поддержки жителей городского округа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Осуществление мониторинга и совершенствование системы налогообложения недвижимого имущества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Оптимизация существующей системы налоговых льгот, осуществление мониторинга эффективности налоговых льгот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Сокращение недоимки по налогам и сборам, по арендным и иным платежам в бюджет городского округа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Повышение эффективного использования имущества,      находящегося в муниципальной собственности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Недопущение снижения уровня поступления неналоговых       платежей в бюджет городского округа</a:t>
            </a:r>
            <a:endParaRPr lang="en-US" altLang="ru-RU" sz="1700" dirty="0">
              <a:solidFill>
                <a:schemeClr val="tx2">
                  <a:lumMod val="50000"/>
                </a:schemeClr>
              </a:solidFill>
              <a:latin typeface="Sitka Small" pitchFamily="2" charset="0"/>
              <a:cs typeface="Times New Roman" panose="02020603050405020304" pitchFamily="18" charset="0"/>
            </a:endParaRPr>
          </a:p>
          <a:p>
            <a:pPr marL="216000" algn="just" eaLnBrk="1" hangingPunct="1">
              <a:lnSpc>
                <a:spcPct val="80000"/>
              </a:lnSpc>
              <a:spcBef>
                <a:spcPts val="200"/>
              </a:spcBef>
            </a:pPr>
            <a:r>
              <a:rPr lang="ru-RU" altLang="ru-RU" sz="17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Поиск новых источников пополнения бюджета 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5201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0C917-575E-4EF1-9A97-A1DBBB91A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07602" y="-16533"/>
            <a:ext cx="7056784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«Безопасность»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55894"/>
              </p:ext>
            </p:extLst>
          </p:nvPr>
        </p:nvGraphicFramePr>
        <p:xfrm>
          <a:off x="107505" y="2445573"/>
          <a:ext cx="8928990" cy="404793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76778">
                  <a:extLst>
                    <a:ext uri="{9D8B030D-6E8A-4147-A177-3AD203B41FA5}">
                      <a16:colId xmlns:a16="http://schemas.microsoft.com/office/drawing/2014/main" val="13950552"/>
                    </a:ext>
                  </a:extLst>
                </a:gridCol>
                <a:gridCol w="750335">
                  <a:extLst>
                    <a:ext uri="{9D8B030D-6E8A-4147-A177-3AD203B41FA5}">
                      <a16:colId xmlns:a16="http://schemas.microsoft.com/office/drawing/2014/main" val="1416710549"/>
                    </a:ext>
                  </a:extLst>
                </a:gridCol>
                <a:gridCol w="843265">
                  <a:extLst>
                    <a:ext uri="{9D8B030D-6E8A-4147-A177-3AD203B41FA5}">
                      <a16:colId xmlns:a16="http://schemas.microsoft.com/office/drawing/2014/main" val="2878061440"/>
                    </a:ext>
                  </a:extLst>
                </a:gridCol>
                <a:gridCol w="737256">
                  <a:extLst>
                    <a:ext uri="{9D8B030D-6E8A-4147-A177-3AD203B41FA5}">
                      <a16:colId xmlns:a16="http://schemas.microsoft.com/office/drawing/2014/main" val="3022399928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130222120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405813508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580954910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104614143"/>
                    </a:ext>
                  </a:extLst>
                </a:gridCol>
              </a:tblGrid>
              <a:tr h="14874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населения, проживающего или осуществляющего хозяйственную деятельность в границах зоны действия технических средств оповещения (электрических, электронных сирен и мощных акустических системам) муниципальной автоматизированной системы централизованного оповещения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141926297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Обеспеченность населения средствами индивидуальной защиты, медицинскими средствами индивидуальной защиты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766909150"/>
                  </a:ext>
                </a:extLst>
              </a:tr>
              <a:tr h="565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Обеспеченность населения защитными сооружениями гражданской обороны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22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24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1049349195"/>
                  </a:ext>
                </a:extLst>
              </a:tr>
              <a:tr h="371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Снижение числа погибших при пожарах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92,5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87,5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85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83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1947686550"/>
                  </a:ext>
                </a:extLst>
              </a:tr>
              <a:tr h="759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305" algn="l"/>
                        </a:tabLs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Прирост уровня безопасности людей на водных объектах, расположенных на территории Московской области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24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26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28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30</a:t>
                      </a:r>
                      <a:endParaRPr lang="ru-RU" sz="105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43" marR="7043" marT="0" marB="0" anchor="ctr"/>
                </a:tc>
                <a:extLst>
                  <a:ext uri="{0D108BD9-81ED-4DB2-BD59-A6C34878D82A}">
                    <a16:rowId xmlns:a16="http://schemas.microsoft.com/office/drawing/2014/main" val="148154142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646314"/>
              </p:ext>
            </p:extLst>
          </p:nvPr>
        </p:nvGraphicFramePr>
        <p:xfrm>
          <a:off x="107504" y="620688"/>
          <a:ext cx="8928991" cy="182488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76779">
                  <a:extLst>
                    <a:ext uri="{9D8B030D-6E8A-4147-A177-3AD203B41FA5}">
                      <a16:colId xmlns:a16="http://schemas.microsoft.com/office/drawing/2014/main" val="3707317818"/>
                    </a:ext>
                  </a:extLst>
                </a:gridCol>
                <a:gridCol w="750335">
                  <a:extLst>
                    <a:ext uri="{9D8B030D-6E8A-4147-A177-3AD203B41FA5}">
                      <a16:colId xmlns:a16="http://schemas.microsoft.com/office/drawing/2014/main" val="2260152610"/>
                    </a:ext>
                  </a:extLst>
                </a:gridCol>
                <a:gridCol w="843265">
                  <a:extLst>
                    <a:ext uri="{9D8B030D-6E8A-4147-A177-3AD203B41FA5}">
                      <a16:colId xmlns:a16="http://schemas.microsoft.com/office/drawing/2014/main" val="589028286"/>
                    </a:ext>
                  </a:extLst>
                </a:gridCol>
                <a:gridCol w="737256">
                  <a:extLst>
                    <a:ext uri="{9D8B030D-6E8A-4147-A177-3AD203B41FA5}">
                      <a16:colId xmlns:a16="http://schemas.microsoft.com/office/drawing/2014/main" val="3577794409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1499849427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359726024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818254061"/>
                    </a:ext>
                  </a:extLst>
                </a:gridCol>
                <a:gridCol w="655339">
                  <a:extLst>
                    <a:ext uri="{9D8B030D-6E8A-4147-A177-3AD203B41FA5}">
                      <a16:colId xmlns:a16="http://schemas.microsoft.com/office/drawing/2014/main" val="2012339878"/>
                    </a:ext>
                  </a:extLst>
                </a:gridCol>
              </a:tblGrid>
              <a:tr h="969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минуты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44,5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4069305764"/>
                  </a:ext>
                </a:extLst>
              </a:tr>
              <a:tr h="855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</a:t>
                      </a:r>
                      <a:endParaRPr lang="ru-RU" sz="10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61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65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69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73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77</a:t>
                      </a:r>
                      <a:endParaRPr lang="ru-RU" sz="10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0" marR="6800" marT="0" marB="0" anchor="ctr"/>
                </a:tc>
                <a:extLst>
                  <a:ext uri="{0D108BD9-81ED-4DB2-BD59-A6C34878D82A}">
                    <a16:rowId xmlns:a16="http://schemas.microsoft.com/office/drawing/2014/main" val="3022505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2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336704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«Жилище»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1053"/>
              </p:ext>
            </p:extLst>
          </p:nvPr>
        </p:nvGraphicFramePr>
        <p:xfrm>
          <a:off x="395536" y="1340768"/>
          <a:ext cx="8424937" cy="30827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03121">
                  <a:extLst>
                    <a:ext uri="{9D8B030D-6E8A-4147-A177-3AD203B41FA5}">
                      <a16:colId xmlns:a16="http://schemas.microsoft.com/office/drawing/2014/main" val="562364607"/>
                    </a:ext>
                  </a:extLst>
                </a:gridCol>
                <a:gridCol w="1213029">
                  <a:extLst>
                    <a:ext uri="{9D8B030D-6E8A-4147-A177-3AD203B41FA5}">
                      <a16:colId xmlns:a16="http://schemas.microsoft.com/office/drawing/2014/main" val="2661672169"/>
                    </a:ext>
                  </a:extLst>
                </a:gridCol>
                <a:gridCol w="1061267">
                  <a:extLst>
                    <a:ext uri="{9D8B030D-6E8A-4147-A177-3AD203B41FA5}">
                      <a16:colId xmlns:a16="http://schemas.microsoft.com/office/drawing/2014/main" val="2209615029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3794086342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3228618024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2738240609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2974391224"/>
                    </a:ext>
                  </a:extLst>
                </a:gridCol>
                <a:gridCol w="909504">
                  <a:extLst>
                    <a:ext uri="{9D8B030D-6E8A-4147-A177-3AD203B41FA5}">
                      <a16:colId xmlns:a16="http://schemas.microsoft.com/office/drawing/2014/main" val="1127198056"/>
                    </a:ext>
                  </a:extLst>
                </a:gridCol>
              </a:tblGrid>
              <a:tr h="199377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097" marR="530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89936"/>
                  </a:ext>
                </a:extLst>
              </a:tr>
              <a:tr h="678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extLst>
                  <a:ext uri="{0D108BD9-81ED-4DB2-BD59-A6C34878D82A}">
                    <a16:rowId xmlns:a16="http://schemas.microsoft.com/office/drawing/2014/main" val="1098931368"/>
                  </a:ext>
                </a:extLst>
              </a:tr>
              <a:tr h="94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Объем жилищного строительства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млн. кв.м.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0,013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0,013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0,002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extLst>
                  <a:ext uri="{0D108BD9-81ED-4DB2-BD59-A6C34878D82A}">
                    <a16:rowId xmlns:a16="http://schemas.microsoft.com/office/drawing/2014/main" val="3464758872"/>
                  </a:ext>
                </a:extLst>
              </a:tr>
              <a:tr h="949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семей, улучшивших жилищные условия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 семей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0,006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0,007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53097" marR="53097" marT="0" marB="0" anchor="ctr"/>
                </a:tc>
                <a:extLst>
                  <a:ext uri="{0D108BD9-81ED-4DB2-BD59-A6C34878D82A}">
                    <a16:rowId xmlns:a16="http://schemas.microsoft.com/office/drawing/2014/main" val="1561592977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F103DA-32B6-4E1B-9E5F-9190E0192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2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178A90-4009-410B-91FD-6445F71D9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4" y="72001"/>
            <a:ext cx="820891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</a:p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«Развитие инженерной  инфраструктуры и энергоэффективности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33310"/>
              </p:ext>
            </p:extLst>
          </p:nvPr>
        </p:nvGraphicFramePr>
        <p:xfrm>
          <a:off x="35496" y="764704"/>
          <a:ext cx="9108505" cy="606793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576431">
                  <a:extLst>
                    <a:ext uri="{9D8B030D-6E8A-4147-A177-3AD203B41FA5}">
                      <a16:colId xmlns:a16="http://schemas.microsoft.com/office/drawing/2014/main" val="1723312706"/>
                    </a:ext>
                  </a:extLst>
                </a:gridCol>
                <a:gridCol w="1032081">
                  <a:extLst>
                    <a:ext uri="{9D8B030D-6E8A-4147-A177-3AD203B41FA5}">
                      <a16:colId xmlns:a16="http://schemas.microsoft.com/office/drawing/2014/main" val="2173278750"/>
                    </a:ext>
                  </a:extLst>
                </a:gridCol>
                <a:gridCol w="1247722">
                  <a:extLst>
                    <a:ext uri="{9D8B030D-6E8A-4147-A177-3AD203B41FA5}">
                      <a16:colId xmlns:a16="http://schemas.microsoft.com/office/drawing/2014/main" val="4228790369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192305445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1784351552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3530611729"/>
                    </a:ext>
                  </a:extLst>
                </a:gridCol>
                <a:gridCol w="650607">
                  <a:extLst>
                    <a:ext uri="{9D8B030D-6E8A-4147-A177-3AD203B41FA5}">
                      <a16:colId xmlns:a16="http://schemas.microsoft.com/office/drawing/2014/main" val="1813463773"/>
                    </a:ext>
                  </a:extLst>
                </a:gridCol>
                <a:gridCol w="649843">
                  <a:extLst>
                    <a:ext uri="{9D8B030D-6E8A-4147-A177-3AD203B41FA5}">
                      <a16:colId xmlns:a16="http://schemas.microsoft.com/office/drawing/2014/main" val="145744291"/>
                    </a:ext>
                  </a:extLst>
                </a:gridCol>
              </a:tblGrid>
              <a:tr h="59023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70906"/>
                  </a:ext>
                </a:extLst>
              </a:tr>
              <a:tr h="327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717714699"/>
                  </a:ext>
                </a:extLst>
              </a:tr>
              <a:tr h="73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актуальных схем теплоснабжения, водоснабжения и водоотведения, программ комплексного развития систем коммунальной инфраструктуры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66,70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716017514"/>
                  </a:ext>
                </a:extLst>
              </a:tr>
              <a:tr h="737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объектов теплоснабжения на территории муниципальных образований Московской области в отношении которых завершены мероприятия по реконструкции и (или) капитальному ремонту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штук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314157658"/>
                  </a:ext>
                </a:extLst>
              </a:tr>
              <a:tr h="171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Увеличение тепловой мощности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101,56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101,56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101,56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978053541"/>
                  </a:ext>
                </a:extLst>
              </a:tr>
              <a:tr h="295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прекращений подачи тепловой энергии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0,067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248695724"/>
                  </a:ext>
                </a:extLst>
              </a:tr>
              <a:tr h="73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</a:t>
                      </a:r>
                      <a:r>
                        <a:rPr lang="en-US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B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, </a:t>
                      </a:r>
                      <a:r>
                        <a:rPr lang="en-US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C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, </a:t>
                      </a:r>
                      <a:r>
                        <a:rPr lang="en-US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D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)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78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698257908"/>
                  </a:ext>
                </a:extLst>
              </a:tr>
              <a:tr h="731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99,59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957315650"/>
                  </a:ext>
                </a:extLst>
              </a:tr>
              <a:tr h="4220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Бережливый учет - оснащенность многоквартирных домов общедомовыми приборами учета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61,12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71,12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188999"/>
                  </a:ext>
                </a:extLst>
              </a:tr>
              <a:tr h="590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многоквартирных домов с присвоенными классами </a:t>
                      </a:r>
                      <a:r>
                        <a:rPr lang="ru-RU" sz="11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энергоэфективности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13,68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14,18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14,18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15,20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15,20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700" marR="21700" marT="0" marB="0" anchor="ctr"/>
                </a:tc>
                <a:extLst>
                  <a:ext uri="{0D108BD9-81ED-4DB2-BD59-A6C34878D82A}">
                    <a16:rowId xmlns:a16="http://schemas.microsoft.com/office/drawing/2014/main" val="2742042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9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D3B33C-AF83-4BE7-9C31-8D3CEF07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413753"/>
              </p:ext>
            </p:extLst>
          </p:nvPr>
        </p:nvGraphicFramePr>
        <p:xfrm>
          <a:off x="0" y="908720"/>
          <a:ext cx="8964485" cy="556055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95936">
                  <a:extLst>
                    <a:ext uri="{9D8B030D-6E8A-4147-A177-3AD203B41FA5}">
                      <a16:colId xmlns:a16="http://schemas.microsoft.com/office/drawing/2014/main" val="51922425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1312187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38315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6902262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30270027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901229645"/>
                    </a:ext>
                  </a:extLst>
                </a:gridCol>
                <a:gridCol w="688380">
                  <a:extLst>
                    <a:ext uri="{9D8B030D-6E8A-4147-A177-3AD203B41FA5}">
                      <a16:colId xmlns:a16="http://schemas.microsoft.com/office/drawing/2014/main" val="2969087173"/>
                    </a:ext>
                  </a:extLst>
                </a:gridCol>
                <a:gridCol w="607761">
                  <a:extLst>
                    <a:ext uri="{9D8B030D-6E8A-4147-A177-3AD203B41FA5}">
                      <a16:colId xmlns:a16="http://schemas.microsoft.com/office/drawing/2014/main" val="2907435330"/>
                    </a:ext>
                  </a:extLst>
                </a:gridCol>
              </a:tblGrid>
              <a:tr h="11296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37064"/>
                  </a:ext>
                </a:extLst>
              </a:tr>
              <a:tr h="786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3396452979"/>
                  </a:ext>
                </a:extLst>
              </a:tr>
              <a:tr h="665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104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3017020805"/>
                  </a:ext>
                </a:extLst>
              </a:tr>
              <a:tr h="332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созданных рабочих мест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935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725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730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640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286162748"/>
                  </a:ext>
                </a:extLst>
              </a:tr>
              <a:tr h="554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тыс.руб.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39,4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58,2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62,1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42,5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43,6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44,3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1250819966"/>
                  </a:ext>
                </a:extLst>
              </a:tr>
              <a:tr h="353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достигнутых плановых значений ключевых показателей развития конкуренции на товарных рынках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535063768"/>
                  </a:ext>
                </a:extLst>
              </a:tr>
              <a:tr h="557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обработанных (проанализированных) результатов опросов о состоянии и развитии конкуренции на товарных рынках Московской области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</a:t>
                      </a: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2692216603"/>
                  </a:ext>
                </a:extLst>
              </a:tr>
              <a:tr h="901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16,97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17,16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17,40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17,95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18,15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18,45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116525354"/>
                  </a:ext>
                </a:extLst>
              </a:tr>
              <a:tr h="338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Число субъектов МСП в расчете на 10 тыс. человек населения.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469,41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470,42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472,44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473,82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475,42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477,25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2592739783"/>
                  </a:ext>
                </a:extLst>
              </a:tr>
              <a:tr h="443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вновь созданных субъектов малого и среднего бизнеса, единиц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735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762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798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820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850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644" marR="33644" marT="0" marB="0" anchor="ctr"/>
                </a:tc>
                <a:extLst>
                  <a:ext uri="{0D108BD9-81ED-4DB2-BD59-A6C34878D82A}">
                    <a16:rowId xmlns:a16="http://schemas.microsoft.com/office/drawing/2014/main" val="2475957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6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969609-CF77-4411-A7CD-462D7A997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«Предпринимательство»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15831"/>
              </p:ext>
            </p:extLst>
          </p:nvPr>
        </p:nvGraphicFramePr>
        <p:xfrm>
          <a:off x="179512" y="908720"/>
          <a:ext cx="8784977" cy="503121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928326">
                  <a:extLst>
                    <a:ext uri="{9D8B030D-6E8A-4147-A177-3AD203B41FA5}">
                      <a16:colId xmlns:a16="http://schemas.microsoft.com/office/drawing/2014/main" val="845918742"/>
                    </a:ext>
                  </a:extLst>
                </a:gridCol>
                <a:gridCol w="838158">
                  <a:extLst>
                    <a:ext uri="{9D8B030D-6E8A-4147-A177-3AD203B41FA5}">
                      <a16:colId xmlns:a16="http://schemas.microsoft.com/office/drawing/2014/main" val="2606142355"/>
                    </a:ext>
                  </a:extLst>
                </a:gridCol>
                <a:gridCol w="1025908">
                  <a:extLst>
                    <a:ext uri="{9D8B030D-6E8A-4147-A177-3AD203B41FA5}">
                      <a16:colId xmlns:a16="http://schemas.microsoft.com/office/drawing/2014/main" val="1992374381"/>
                    </a:ext>
                  </a:extLst>
                </a:gridCol>
                <a:gridCol w="799000">
                  <a:extLst>
                    <a:ext uri="{9D8B030D-6E8A-4147-A177-3AD203B41FA5}">
                      <a16:colId xmlns:a16="http://schemas.microsoft.com/office/drawing/2014/main" val="2655019149"/>
                    </a:ext>
                  </a:extLst>
                </a:gridCol>
                <a:gridCol w="798195">
                  <a:extLst>
                    <a:ext uri="{9D8B030D-6E8A-4147-A177-3AD203B41FA5}">
                      <a16:colId xmlns:a16="http://schemas.microsoft.com/office/drawing/2014/main" val="3228687957"/>
                    </a:ext>
                  </a:extLst>
                </a:gridCol>
                <a:gridCol w="798195">
                  <a:extLst>
                    <a:ext uri="{9D8B030D-6E8A-4147-A177-3AD203B41FA5}">
                      <a16:colId xmlns:a16="http://schemas.microsoft.com/office/drawing/2014/main" val="2436726619"/>
                    </a:ext>
                  </a:extLst>
                </a:gridCol>
                <a:gridCol w="798195">
                  <a:extLst>
                    <a:ext uri="{9D8B030D-6E8A-4147-A177-3AD203B41FA5}">
                      <a16:colId xmlns:a16="http://schemas.microsoft.com/office/drawing/2014/main" val="2365189302"/>
                    </a:ext>
                  </a:extLst>
                </a:gridCol>
                <a:gridCol w="799000">
                  <a:extLst>
                    <a:ext uri="{9D8B030D-6E8A-4147-A177-3AD203B41FA5}">
                      <a16:colId xmlns:a16="http://schemas.microsoft.com/office/drawing/2014/main" val="296441782"/>
                    </a:ext>
                  </a:extLst>
                </a:gridCol>
              </a:tblGrid>
              <a:tr h="2475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объектов недвижимого имущества, предоставленных субъектам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предпринимательства.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extLst>
                  <a:ext uri="{0D108BD9-81ED-4DB2-BD59-A6C34878D82A}">
                    <a16:rowId xmlns:a16="http://schemas.microsoft.com/office/drawing/2014/main" val="2007420962"/>
                  </a:ext>
                </a:extLst>
              </a:tr>
              <a:tr h="537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Обеспеченность населения площадью торговых объектов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кв. м/1000 человек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1350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1550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extLst>
                  <a:ext uri="{0D108BD9-81ED-4DB2-BD59-A6C34878D82A}">
                    <a16:rowId xmlns:a16="http://schemas.microsoft.com/office/drawing/2014/main" val="3289885003"/>
                  </a:ext>
                </a:extLst>
              </a:tr>
              <a:tr h="47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Обеспеченность населения предприятиями общественного питания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пос. мест/1000 человек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49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extLst>
                  <a:ext uri="{0D108BD9-81ED-4DB2-BD59-A6C34878D82A}">
                    <a16:rowId xmlns:a16="http://schemas.microsoft.com/office/drawing/2014/main" val="1544124049"/>
                  </a:ext>
                </a:extLst>
              </a:tr>
              <a:tr h="478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Обеспеченность населения предприятиями бытового обслуживания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раб. мест/1000 человек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extLst>
                  <a:ext uri="{0D108BD9-81ED-4DB2-BD59-A6C34878D82A}">
                    <a16:rowId xmlns:a16="http://schemas.microsoft.com/office/drawing/2014/main" val="1262825590"/>
                  </a:ext>
                </a:extLst>
              </a:tr>
              <a:tr h="638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55" marR="53355" marT="0" marB="0" anchor="ctr"/>
                </a:tc>
                <a:extLst>
                  <a:ext uri="{0D108BD9-81ED-4DB2-BD59-A6C34878D82A}">
                    <a16:rowId xmlns:a16="http://schemas.microsoft.com/office/drawing/2014/main" val="3491881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1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C999CD-F284-41D2-AACF-8B77E4142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03546" y="142809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«Управление имуществом и муниципальными финансами»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914238"/>
              </p:ext>
            </p:extLst>
          </p:nvPr>
        </p:nvGraphicFramePr>
        <p:xfrm>
          <a:off x="107504" y="1052736"/>
          <a:ext cx="8928989" cy="540163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314403811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681912288"/>
                    </a:ext>
                  </a:extLst>
                </a:gridCol>
                <a:gridCol w="1192017">
                  <a:extLst>
                    <a:ext uri="{9D8B030D-6E8A-4147-A177-3AD203B41FA5}">
                      <a16:colId xmlns:a16="http://schemas.microsoft.com/office/drawing/2014/main" val="1962192784"/>
                    </a:ext>
                  </a:extLst>
                </a:gridCol>
                <a:gridCol w="639264">
                  <a:extLst>
                    <a:ext uri="{9D8B030D-6E8A-4147-A177-3AD203B41FA5}">
                      <a16:colId xmlns:a16="http://schemas.microsoft.com/office/drawing/2014/main" val="3723695089"/>
                    </a:ext>
                  </a:extLst>
                </a:gridCol>
                <a:gridCol w="640301">
                  <a:extLst>
                    <a:ext uri="{9D8B030D-6E8A-4147-A177-3AD203B41FA5}">
                      <a16:colId xmlns:a16="http://schemas.microsoft.com/office/drawing/2014/main" val="4179383550"/>
                    </a:ext>
                  </a:extLst>
                </a:gridCol>
                <a:gridCol w="640301">
                  <a:extLst>
                    <a:ext uri="{9D8B030D-6E8A-4147-A177-3AD203B41FA5}">
                      <a16:colId xmlns:a16="http://schemas.microsoft.com/office/drawing/2014/main" val="3033614150"/>
                    </a:ext>
                  </a:extLst>
                </a:gridCol>
                <a:gridCol w="640301">
                  <a:extLst>
                    <a:ext uri="{9D8B030D-6E8A-4147-A177-3AD203B41FA5}">
                      <a16:colId xmlns:a16="http://schemas.microsoft.com/office/drawing/2014/main" val="2818276097"/>
                    </a:ext>
                  </a:extLst>
                </a:gridCol>
                <a:gridCol w="640301">
                  <a:extLst>
                    <a:ext uri="{9D8B030D-6E8A-4147-A177-3AD203B41FA5}">
                      <a16:colId xmlns:a16="http://schemas.microsoft.com/office/drawing/2014/main" val="4216271283"/>
                    </a:ext>
                  </a:extLst>
                </a:gridCol>
              </a:tblGrid>
              <a:tr h="19807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223202"/>
                  </a:ext>
                </a:extLst>
              </a:tr>
              <a:tr h="2971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1549275737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3813527450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82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2472704383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1234849764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738615231"/>
                  </a:ext>
                </a:extLst>
              </a:tr>
              <a:tr h="495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Предоставление земельных участков многодетным семьям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3059468398"/>
                  </a:ext>
                </a:extLst>
              </a:tr>
              <a:tr h="594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Проверка использования земель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2114937250"/>
                  </a:ext>
                </a:extLst>
              </a:tr>
              <a:tr h="693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незарегистрированных объектов недвижимого имущества, вовлеченных в налоговый оборот по результатам МЗК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950" marR="18950" marT="0" marB="0" anchor="ctr"/>
                </a:tc>
                <a:extLst>
                  <a:ext uri="{0D108BD9-81ED-4DB2-BD59-A6C34878D82A}">
                    <a16:rowId xmlns:a16="http://schemas.microsoft.com/office/drawing/2014/main" val="373065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1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D725AA-6245-4781-9F48-AA813947E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8092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  <a:sym typeface="+mn-ea"/>
              </a:rPr>
              <a:t>«Управление имуществом и муниципальными финансами»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21981"/>
              </p:ext>
            </p:extLst>
          </p:nvPr>
        </p:nvGraphicFramePr>
        <p:xfrm>
          <a:off x="179512" y="1556792"/>
          <a:ext cx="8784976" cy="293882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903072">
                  <a:extLst>
                    <a:ext uri="{9D8B030D-6E8A-4147-A177-3AD203B41FA5}">
                      <a16:colId xmlns:a16="http://schemas.microsoft.com/office/drawing/2014/main" val="868254688"/>
                    </a:ext>
                  </a:extLst>
                </a:gridCol>
                <a:gridCol w="1157259">
                  <a:extLst>
                    <a:ext uri="{9D8B030D-6E8A-4147-A177-3AD203B41FA5}">
                      <a16:colId xmlns:a16="http://schemas.microsoft.com/office/drawing/2014/main" val="4203762305"/>
                    </a:ext>
                  </a:extLst>
                </a:gridCol>
                <a:gridCol w="577101">
                  <a:extLst>
                    <a:ext uri="{9D8B030D-6E8A-4147-A177-3AD203B41FA5}">
                      <a16:colId xmlns:a16="http://schemas.microsoft.com/office/drawing/2014/main" val="2688452424"/>
                    </a:ext>
                  </a:extLst>
                </a:gridCol>
                <a:gridCol w="629100">
                  <a:extLst>
                    <a:ext uri="{9D8B030D-6E8A-4147-A177-3AD203B41FA5}">
                      <a16:colId xmlns:a16="http://schemas.microsoft.com/office/drawing/2014/main" val="4169042083"/>
                    </a:ext>
                  </a:extLst>
                </a:gridCol>
                <a:gridCol w="629100">
                  <a:extLst>
                    <a:ext uri="{9D8B030D-6E8A-4147-A177-3AD203B41FA5}">
                      <a16:colId xmlns:a16="http://schemas.microsoft.com/office/drawing/2014/main" val="1433017713"/>
                    </a:ext>
                  </a:extLst>
                </a:gridCol>
                <a:gridCol w="630122">
                  <a:extLst>
                    <a:ext uri="{9D8B030D-6E8A-4147-A177-3AD203B41FA5}">
                      <a16:colId xmlns:a16="http://schemas.microsoft.com/office/drawing/2014/main" val="1175175644"/>
                    </a:ext>
                  </a:extLst>
                </a:gridCol>
                <a:gridCol w="629100">
                  <a:extLst>
                    <a:ext uri="{9D8B030D-6E8A-4147-A177-3AD203B41FA5}">
                      <a16:colId xmlns:a16="http://schemas.microsoft.com/office/drawing/2014/main" val="3613409898"/>
                    </a:ext>
                  </a:extLst>
                </a:gridCol>
                <a:gridCol w="630122">
                  <a:extLst>
                    <a:ext uri="{9D8B030D-6E8A-4147-A177-3AD203B41FA5}">
                      <a16:colId xmlns:a16="http://schemas.microsoft.com/office/drawing/2014/main" val="1263365814"/>
                    </a:ext>
                  </a:extLst>
                </a:gridCol>
              </a:tblGrid>
              <a:tr h="455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Прирост земельного налога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109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extLst>
                  <a:ext uri="{0D108BD9-81ED-4DB2-BD59-A6C34878D82A}">
                    <a16:rowId xmlns:a16="http://schemas.microsoft.com/office/drawing/2014/main" val="2111927045"/>
                  </a:ext>
                </a:extLst>
              </a:tr>
              <a:tr h="955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extLst>
                  <a:ext uri="{0D108BD9-81ED-4DB2-BD59-A6C34878D82A}">
                    <a16:rowId xmlns:a16="http://schemas.microsoft.com/office/drawing/2014/main" val="2460589375"/>
                  </a:ext>
                </a:extLst>
              </a:tr>
              <a:tr h="764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балл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extLst>
                  <a:ext uri="{0D108BD9-81ED-4DB2-BD59-A6C34878D82A}">
                    <a16:rowId xmlns:a16="http://schemas.microsoft.com/office/drawing/2014/main" val="2028531699"/>
                  </a:ext>
                </a:extLst>
              </a:tr>
              <a:tr h="764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Отношение объема обслуживания муниципального долга к общему годовому объему доходов (без учета объема безвозмездных поступлений) бюджета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1,74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2, 01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1,5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046" marR="30046" marT="0" marB="0" anchor="ctr"/>
                </a:tc>
                <a:extLst>
                  <a:ext uri="{0D108BD9-81ED-4DB2-BD59-A6C34878D82A}">
                    <a16:rowId xmlns:a16="http://schemas.microsoft.com/office/drawing/2014/main" val="3543474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7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2F1A5-4BD1-46F8-9073-900B1E1FE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6771" y="0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«Развитие институтов гражданского общества, повышение  эффективности местного самоуправления и реализации молодежной политики»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809114"/>
              </p:ext>
            </p:extLst>
          </p:nvPr>
        </p:nvGraphicFramePr>
        <p:xfrm>
          <a:off x="107504" y="836712"/>
          <a:ext cx="8928992" cy="555840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1509407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30303229"/>
                    </a:ext>
                  </a:extLst>
                </a:gridCol>
                <a:gridCol w="967264">
                  <a:extLst>
                    <a:ext uri="{9D8B030D-6E8A-4147-A177-3AD203B41FA5}">
                      <a16:colId xmlns:a16="http://schemas.microsoft.com/office/drawing/2014/main" val="253056130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2843564901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1539209600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418092583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1114515209"/>
                    </a:ext>
                  </a:extLst>
                </a:gridCol>
                <a:gridCol w="857864">
                  <a:extLst>
                    <a:ext uri="{9D8B030D-6E8A-4147-A177-3AD203B41FA5}">
                      <a16:colId xmlns:a16="http://schemas.microsoft.com/office/drawing/2014/main" val="681684685"/>
                    </a:ext>
                  </a:extLst>
                </a:gridCol>
              </a:tblGrid>
              <a:tr h="1317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203439"/>
                  </a:ext>
                </a:extLst>
              </a:tr>
              <a:tr h="395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2179768083"/>
                  </a:ext>
                </a:extLst>
              </a:tr>
              <a:tr h="329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Целевой показатель. Информирование населения в средствах массовой информации и социальных сетях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1343086019"/>
                  </a:ext>
                </a:extLst>
              </a:tr>
              <a:tr h="98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Целевой показатель. Наличие незаконных рекламных конструкций, установленных на территории муниципального образования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2229850595"/>
                  </a:ext>
                </a:extLst>
              </a:tr>
              <a:tr h="461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Целевой показатель. Доля молодежи, задействованной в мероприятиях по вовлечению в творческую деятельность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43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45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46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783622699"/>
                  </a:ext>
                </a:extLst>
              </a:tr>
              <a:tr h="1251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Целевой показатель. Общая численность граждан Российской Федерации, вовлеченных центрами (сообществами, объединениями) поддержки добровольчества (</a:t>
                      </a:r>
                      <a:r>
                        <a:rPr lang="ru-RU" sz="1100" b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волонтерства</a:t>
                      </a: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ctr"/>
                        </a:tabLs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млн. чел.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0,012876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0,012876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0,0156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0,0164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0,0172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0,0180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802" marR="14802" marT="0" marB="0" anchor="ctr"/>
                </a:tc>
                <a:extLst>
                  <a:ext uri="{0D108BD9-81ED-4DB2-BD59-A6C34878D82A}">
                    <a16:rowId xmlns:a16="http://schemas.microsoft.com/office/drawing/2014/main" val="2587162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38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7489EF-6A45-4153-8431-8E47AAA57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8856984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«Развитие и функционирование   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    дорожно-транспортного комплекса»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03066"/>
              </p:ext>
            </p:extLst>
          </p:nvPr>
        </p:nvGraphicFramePr>
        <p:xfrm>
          <a:off x="179513" y="1556792"/>
          <a:ext cx="8856982" cy="3517604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2836691">
                  <a:extLst>
                    <a:ext uri="{9D8B030D-6E8A-4147-A177-3AD203B41FA5}">
                      <a16:colId xmlns:a16="http://schemas.microsoft.com/office/drawing/2014/main" val="59430390"/>
                    </a:ext>
                  </a:extLst>
                </a:gridCol>
                <a:gridCol w="1028075">
                  <a:extLst>
                    <a:ext uri="{9D8B030D-6E8A-4147-A177-3AD203B41FA5}">
                      <a16:colId xmlns:a16="http://schemas.microsoft.com/office/drawing/2014/main" val="279583250"/>
                    </a:ext>
                  </a:extLst>
                </a:gridCol>
                <a:gridCol w="1152745">
                  <a:extLst>
                    <a:ext uri="{9D8B030D-6E8A-4147-A177-3AD203B41FA5}">
                      <a16:colId xmlns:a16="http://schemas.microsoft.com/office/drawing/2014/main" val="2546700222"/>
                    </a:ext>
                  </a:extLst>
                </a:gridCol>
                <a:gridCol w="766089">
                  <a:extLst>
                    <a:ext uri="{9D8B030D-6E8A-4147-A177-3AD203B41FA5}">
                      <a16:colId xmlns:a16="http://schemas.microsoft.com/office/drawing/2014/main" val="3968836149"/>
                    </a:ext>
                  </a:extLst>
                </a:gridCol>
                <a:gridCol w="767894">
                  <a:extLst>
                    <a:ext uri="{9D8B030D-6E8A-4147-A177-3AD203B41FA5}">
                      <a16:colId xmlns:a16="http://schemas.microsoft.com/office/drawing/2014/main" val="219562008"/>
                    </a:ext>
                  </a:extLst>
                </a:gridCol>
                <a:gridCol w="768797">
                  <a:extLst>
                    <a:ext uri="{9D8B030D-6E8A-4147-A177-3AD203B41FA5}">
                      <a16:colId xmlns:a16="http://schemas.microsoft.com/office/drawing/2014/main" val="1703157793"/>
                    </a:ext>
                  </a:extLst>
                </a:gridCol>
                <a:gridCol w="768797">
                  <a:extLst>
                    <a:ext uri="{9D8B030D-6E8A-4147-A177-3AD203B41FA5}">
                      <a16:colId xmlns:a16="http://schemas.microsoft.com/office/drawing/2014/main" val="1833702184"/>
                    </a:ext>
                  </a:extLst>
                </a:gridCol>
                <a:gridCol w="767894">
                  <a:extLst>
                    <a:ext uri="{9D8B030D-6E8A-4147-A177-3AD203B41FA5}">
                      <a16:colId xmlns:a16="http://schemas.microsoft.com/office/drawing/2014/main" val="2765806282"/>
                    </a:ext>
                  </a:extLst>
                </a:gridCol>
              </a:tblGrid>
              <a:tr h="4269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945576"/>
                  </a:ext>
                </a:extLst>
              </a:tr>
              <a:tr h="618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 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 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 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3397353578"/>
                  </a:ext>
                </a:extLst>
              </a:tr>
              <a:tr h="824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Обеспечение выполнения транспортной работы в соответствии с заключенными контрактами 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1566145607"/>
                  </a:ext>
                </a:extLst>
              </a:tr>
              <a:tr h="824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погибших в дорожно-транспортных происшествиях, человек на 100 тысяч населения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чел./100 тыс. населения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1991605063"/>
                  </a:ext>
                </a:extLst>
              </a:tr>
              <a:tr h="824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Доля автомобильных дорог местного значения, соответствующих нормативным требованиям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70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82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85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88</a:t>
                      </a:r>
                      <a:endParaRPr lang="ru-RU" sz="1100" b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</a:t>
                      </a:r>
                      <a:endParaRPr lang="ru-RU" sz="11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54090" marR="54090" marT="0" marB="0" anchor="ctr"/>
                </a:tc>
                <a:extLst>
                  <a:ext uri="{0D108BD9-81ED-4DB2-BD59-A6C34878D82A}">
                    <a16:rowId xmlns:a16="http://schemas.microsoft.com/office/drawing/2014/main" val="2217514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10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85C57E-371B-4F80-90E1-8B207201B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41784" y="44624"/>
            <a:ext cx="8280920" cy="755081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77234"/>
              </p:ext>
            </p:extLst>
          </p:nvPr>
        </p:nvGraphicFramePr>
        <p:xfrm>
          <a:off x="89755" y="692635"/>
          <a:ext cx="8964489" cy="594852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834173">
                  <a:extLst>
                    <a:ext uri="{9D8B030D-6E8A-4147-A177-3AD203B41FA5}">
                      <a16:colId xmlns:a16="http://schemas.microsoft.com/office/drawing/2014/main" val="201323561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29692787"/>
                    </a:ext>
                  </a:extLst>
                </a:gridCol>
                <a:gridCol w="990627">
                  <a:extLst>
                    <a:ext uri="{9D8B030D-6E8A-4147-A177-3AD203B41FA5}">
                      <a16:colId xmlns:a16="http://schemas.microsoft.com/office/drawing/2014/main" val="1008309905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1543127426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1666416641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2745016474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1037547993"/>
                    </a:ext>
                  </a:extLst>
                </a:gridCol>
                <a:gridCol w="640717">
                  <a:extLst>
                    <a:ext uri="{9D8B030D-6E8A-4147-A177-3AD203B41FA5}">
                      <a16:colId xmlns:a16="http://schemas.microsoft.com/office/drawing/2014/main" val="2790406265"/>
                    </a:ext>
                  </a:extLst>
                </a:gridCol>
              </a:tblGrid>
              <a:tr h="2558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1685C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172329"/>
                  </a:ext>
                </a:extLst>
              </a:tr>
              <a:tr h="5117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2598951462"/>
                  </a:ext>
                </a:extLst>
              </a:tr>
              <a:tr h="34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96,38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96,82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96,82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96,82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96,82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96,82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3034215346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Доля рабочих мест, обеспеченных необходимым компьютерным оборудованием и услугами связи в соответствии с требованиями нормативных правовых актов Московской области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5415" algn="ctr"/>
                        </a:tabLs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481880154"/>
                  </a:ext>
                </a:extLst>
              </a:tr>
              <a:tr h="59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Стоимостная доля закупаемого и (или) арендуемого ОМСУ муниципального образования Московской области </a:t>
                      </a: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отечественного программного обеспечения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75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75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80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80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80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80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1602220666"/>
                  </a:ext>
                </a:extLst>
              </a:tr>
              <a:tr h="1194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 соответствии с категорией обрабатываемой информации, а также персональных компьютеров, используемых на рабочих местах работников, обеспеченных антивирусным программным обеспечением с регулярным обновлением соответствующих баз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3849088004"/>
                  </a:ext>
                </a:extLst>
              </a:tr>
              <a:tr h="5117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 установленными требованиями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1750332179"/>
                  </a:ext>
                </a:extLst>
              </a:tr>
              <a:tr h="852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Доля электронного юридически значимого документооборота в органах местного самоуправления и подведомственных им учреждениях в Московской области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05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157" marR="13157" marT="0" marB="0" anchor="ctr"/>
                </a:tc>
                <a:extLst>
                  <a:ext uri="{0D108BD9-81ED-4DB2-BD59-A6C34878D82A}">
                    <a16:rowId xmlns:a16="http://schemas.microsoft.com/office/drawing/2014/main" val="283647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7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F72C3B-342E-40E0-85FD-72FE5194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755" y="6522691"/>
            <a:ext cx="1548518" cy="335309"/>
          </a:xfrm>
          <a:prstGeom prst="rect">
            <a:avLst/>
          </a:prstGeo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27684" y="-99392"/>
            <a:ext cx="5688632" cy="93610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695694"/>
              </p:ext>
            </p:extLst>
          </p:nvPr>
        </p:nvGraphicFramePr>
        <p:xfrm>
          <a:off x="179512" y="583231"/>
          <a:ext cx="8784976" cy="59394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4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3128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Налог</a:t>
                      </a:r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Основные ставки</a:t>
                      </a:r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Нормативно-правовой акт</a:t>
                      </a:r>
                    </a:p>
                    <a:p>
                      <a:pPr algn="ctr"/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Доля в общем объеме налоговых и неналоговых доходов</a:t>
                      </a:r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4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Земельный налог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0,3%  в отношении земельных участков: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1,5%  в отношении прочих земельных участков.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Совета депутатов городского округа Лобня Московской области от               24 ноября 2020 г.      № 214/64              «Об установлении земельного налога на территории городского округа Лобня»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</a:endParaRPr>
                    </a:p>
                    <a:p>
                      <a:pPr algn="just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2024г.    8,6%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2023г.   8,1%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  2022г.   12,3%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6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D51BEA-09A8-4439-9CF7-F1031AF0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54488" y="92287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 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«Цифровое муниципальное 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847364"/>
              </p:ext>
            </p:extLst>
          </p:nvPr>
        </p:nvGraphicFramePr>
        <p:xfrm>
          <a:off x="107505" y="956383"/>
          <a:ext cx="8784976" cy="574111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72863">
                  <a:extLst>
                    <a:ext uri="{9D8B030D-6E8A-4147-A177-3AD203B41FA5}">
                      <a16:colId xmlns:a16="http://schemas.microsoft.com/office/drawing/2014/main" val="1946103064"/>
                    </a:ext>
                  </a:extLst>
                </a:gridCol>
                <a:gridCol w="723680">
                  <a:extLst>
                    <a:ext uri="{9D8B030D-6E8A-4147-A177-3AD203B41FA5}">
                      <a16:colId xmlns:a16="http://schemas.microsoft.com/office/drawing/2014/main" val="1420582184"/>
                    </a:ext>
                  </a:extLst>
                </a:gridCol>
                <a:gridCol w="749023">
                  <a:extLst>
                    <a:ext uri="{9D8B030D-6E8A-4147-A177-3AD203B41FA5}">
                      <a16:colId xmlns:a16="http://schemas.microsoft.com/office/drawing/2014/main" val="3195169261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3428387554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2938772416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3974055969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3028256341"/>
                    </a:ext>
                  </a:extLst>
                </a:gridCol>
                <a:gridCol w="627882">
                  <a:extLst>
                    <a:ext uri="{9D8B030D-6E8A-4147-A177-3AD203B41FA5}">
                      <a16:colId xmlns:a16="http://schemas.microsoft.com/office/drawing/2014/main" val="958298857"/>
                    </a:ext>
                  </a:extLst>
                </a:gridCol>
              </a:tblGrid>
              <a:tr h="629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 региональном портале государственных услуг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98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98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98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98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98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98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422511088"/>
                  </a:ext>
                </a:extLst>
              </a:tr>
              <a:tr h="964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95,5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95,6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95,7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95,8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96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96,2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3377307599"/>
                  </a:ext>
                </a:extLst>
              </a:tr>
              <a:tr h="788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Быстро/качественно решаем - Доля сообщений, отправленных на портал «</a:t>
                      </a:r>
                      <a:r>
                        <a:rPr lang="ru-RU" sz="1100" b="0" dirty="0" err="1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Добродел</a:t>
                      </a: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A"/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1783921186"/>
                  </a:ext>
                </a:extLst>
              </a:tr>
              <a:tr h="701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Образовательные организации обеспечены материально-технической базой для внедрения цифровой образовательной среды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 b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100" b="0" dirty="0">
                        <a:solidFill>
                          <a:srgbClr val="00000A"/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1758307024"/>
                  </a:ext>
                </a:extLst>
              </a:tr>
              <a:tr h="685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itka Small" pitchFamily="2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 </a:t>
                      </a:r>
                      <a:endParaRPr lang="ru-RU" sz="1100" b="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1176743052"/>
                  </a:ext>
                </a:extLst>
              </a:tr>
              <a:tr h="609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itka Small" pitchFamily="2" charset="0"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 </a:t>
                      </a:r>
                      <a:endParaRPr lang="ru-RU" sz="1100" b="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b="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2684606026"/>
                  </a:ext>
                </a:extLst>
              </a:tr>
              <a:tr h="609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itka Small" pitchFamily="2" charset="0"/>
                        </a:rPr>
                        <a:t>Доля единиц хранения, переведенных в электронно-цифровую форму, от общего количества единиц хранения, находящихся на хранении в муниципальном архиве муниципального образования </a:t>
                      </a:r>
                      <a:endParaRPr lang="ru-RU" sz="1100" b="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3,04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3,05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3,05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3,05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Sitka Small" pitchFamily="2" charset="0"/>
                        </a:rPr>
                        <a:t>3,05</a:t>
                      </a:r>
                      <a:endParaRPr lang="ru-RU" sz="1100" b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Sitka Small" pitchFamily="2" charset="0"/>
                        </a:rPr>
                        <a:t>3,05</a:t>
                      </a:r>
                      <a:endParaRPr lang="ru-RU" sz="1100" b="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13669" marR="13669" marT="0" marB="0" anchor="ctr"/>
                </a:tc>
                <a:extLst>
                  <a:ext uri="{0D108BD9-81ED-4DB2-BD59-A6C34878D82A}">
                    <a16:rowId xmlns:a16="http://schemas.microsoft.com/office/drawing/2014/main" val="3298661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CAC129-5217-4033-9C47-E97BD2B1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655477" y="116632"/>
            <a:ext cx="6048672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«Архитектура и градостроительство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953319"/>
              </p:ext>
            </p:extLst>
          </p:nvPr>
        </p:nvGraphicFramePr>
        <p:xfrm>
          <a:off x="107504" y="1772816"/>
          <a:ext cx="8928991" cy="232765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85255">
                  <a:extLst>
                    <a:ext uri="{9D8B030D-6E8A-4147-A177-3AD203B41FA5}">
                      <a16:colId xmlns:a16="http://schemas.microsoft.com/office/drawing/2014/main" val="2857400707"/>
                    </a:ext>
                  </a:extLst>
                </a:gridCol>
                <a:gridCol w="1146563">
                  <a:extLst>
                    <a:ext uri="{9D8B030D-6E8A-4147-A177-3AD203B41FA5}">
                      <a16:colId xmlns:a16="http://schemas.microsoft.com/office/drawing/2014/main" val="1701423390"/>
                    </a:ext>
                  </a:extLst>
                </a:gridCol>
                <a:gridCol w="1019866">
                  <a:extLst>
                    <a:ext uri="{9D8B030D-6E8A-4147-A177-3AD203B41FA5}">
                      <a16:colId xmlns:a16="http://schemas.microsoft.com/office/drawing/2014/main" val="1408983095"/>
                    </a:ext>
                  </a:extLst>
                </a:gridCol>
                <a:gridCol w="636179">
                  <a:extLst>
                    <a:ext uri="{9D8B030D-6E8A-4147-A177-3AD203B41FA5}">
                      <a16:colId xmlns:a16="http://schemas.microsoft.com/office/drawing/2014/main" val="2599836203"/>
                    </a:ext>
                  </a:extLst>
                </a:gridCol>
                <a:gridCol w="635282">
                  <a:extLst>
                    <a:ext uri="{9D8B030D-6E8A-4147-A177-3AD203B41FA5}">
                      <a16:colId xmlns:a16="http://schemas.microsoft.com/office/drawing/2014/main" val="3067130811"/>
                    </a:ext>
                  </a:extLst>
                </a:gridCol>
                <a:gridCol w="635282">
                  <a:extLst>
                    <a:ext uri="{9D8B030D-6E8A-4147-A177-3AD203B41FA5}">
                      <a16:colId xmlns:a16="http://schemas.microsoft.com/office/drawing/2014/main" val="3823222062"/>
                    </a:ext>
                  </a:extLst>
                </a:gridCol>
                <a:gridCol w="635282">
                  <a:extLst>
                    <a:ext uri="{9D8B030D-6E8A-4147-A177-3AD203B41FA5}">
                      <a16:colId xmlns:a16="http://schemas.microsoft.com/office/drawing/2014/main" val="449441497"/>
                    </a:ext>
                  </a:extLst>
                </a:gridCol>
                <a:gridCol w="635282">
                  <a:extLst>
                    <a:ext uri="{9D8B030D-6E8A-4147-A177-3AD203B41FA5}">
                      <a16:colId xmlns:a16="http://schemas.microsoft.com/office/drawing/2014/main" val="1179407376"/>
                    </a:ext>
                  </a:extLst>
                </a:gridCol>
              </a:tblGrid>
              <a:tr h="67131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053401"/>
                  </a:ext>
                </a:extLst>
              </a:tr>
              <a:tr h="797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 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 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 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extLst>
                  <a:ext uri="{0D108BD9-81ED-4DB2-BD59-A6C34878D82A}">
                    <a16:rowId xmlns:a16="http://schemas.microsoft.com/office/drawing/2014/main" val="3295643918"/>
                  </a:ext>
                </a:extLst>
              </a:tr>
              <a:tr h="85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процент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630" marR="13833" marT="13833" marB="13833" anchor="ctr"/>
                </a:tc>
                <a:extLst>
                  <a:ext uri="{0D108BD9-81ED-4DB2-BD59-A6C34878D82A}">
                    <a16:rowId xmlns:a16="http://schemas.microsoft.com/office/drawing/2014/main" val="493394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4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32BA7B-0121-4133-8E56-6640E57D6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1" cy="50405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«Формирование современной комфортной городской среды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545549"/>
              </p:ext>
            </p:extLst>
          </p:nvPr>
        </p:nvGraphicFramePr>
        <p:xfrm>
          <a:off x="107504" y="980728"/>
          <a:ext cx="8928992" cy="506123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025527">
                  <a:extLst>
                    <a:ext uri="{9D8B030D-6E8A-4147-A177-3AD203B41FA5}">
                      <a16:colId xmlns:a16="http://schemas.microsoft.com/office/drawing/2014/main" val="2449516231"/>
                    </a:ext>
                  </a:extLst>
                </a:gridCol>
                <a:gridCol w="1254487">
                  <a:extLst>
                    <a:ext uri="{9D8B030D-6E8A-4147-A177-3AD203B41FA5}">
                      <a16:colId xmlns:a16="http://schemas.microsoft.com/office/drawing/2014/main" val="2538958393"/>
                    </a:ext>
                  </a:extLst>
                </a:gridCol>
                <a:gridCol w="1106900">
                  <a:extLst>
                    <a:ext uri="{9D8B030D-6E8A-4147-A177-3AD203B41FA5}">
                      <a16:colId xmlns:a16="http://schemas.microsoft.com/office/drawing/2014/main" val="2106600103"/>
                    </a:ext>
                  </a:extLst>
                </a:gridCol>
                <a:gridCol w="737933">
                  <a:extLst>
                    <a:ext uri="{9D8B030D-6E8A-4147-A177-3AD203B41FA5}">
                      <a16:colId xmlns:a16="http://schemas.microsoft.com/office/drawing/2014/main" val="1664154735"/>
                    </a:ext>
                  </a:extLst>
                </a:gridCol>
                <a:gridCol w="664140">
                  <a:extLst>
                    <a:ext uri="{9D8B030D-6E8A-4147-A177-3AD203B41FA5}">
                      <a16:colId xmlns:a16="http://schemas.microsoft.com/office/drawing/2014/main" val="3970669792"/>
                    </a:ext>
                  </a:extLst>
                </a:gridCol>
                <a:gridCol w="811727">
                  <a:extLst>
                    <a:ext uri="{9D8B030D-6E8A-4147-A177-3AD203B41FA5}">
                      <a16:colId xmlns:a16="http://schemas.microsoft.com/office/drawing/2014/main" val="1353961087"/>
                    </a:ext>
                  </a:extLst>
                </a:gridCol>
                <a:gridCol w="737122">
                  <a:extLst>
                    <a:ext uri="{9D8B030D-6E8A-4147-A177-3AD203B41FA5}">
                      <a16:colId xmlns:a16="http://schemas.microsoft.com/office/drawing/2014/main" val="3781558856"/>
                    </a:ext>
                  </a:extLst>
                </a:gridCol>
                <a:gridCol w="591156">
                  <a:extLst>
                    <a:ext uri="{9D8B030D-6E8A-4147-A177-3AD203B41FA5}">
                      <a16:colId xmlns:a16="http://schemas.microsoft.com/office/drawing/2014/main" val="3629143570"/>
                    </a:ext>
                  </a:extLst>
                </a:gridCol>
              </a:tblGrid>
              <a:tr h="55662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1685C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1685C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2700"/>
                  </a:ext>
                </a:extLst>
              </a:tr>
              <a:tr h="292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2024 год 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2025 год 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2027 год 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949468642"/>
                  </a:ext>
                </a:extLst>
              </a:tr>
              <a:tr h="250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Количество благоустроенных общественных территорий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3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064222713"/>
                  </a:ext>
                </a:extLst>
              </a:tr>
              <a:tr h="298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Количество установленных детских, игровых площадок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8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8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8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8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2197799815"/>
                  </a:ext>
                </a:extLst>
              </a:tr>
              <a:tr h="9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037438689"/>
                  </a:ext>
                </a:extLst>
              </a:tr>
              <a:tr h="231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Количество благоустроенных дворовых территорий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711571242"/>
                  </a:ext>
                </a:extLst>
              </a:tr>
              <a:tr h="927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квадратный метр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1469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1469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1469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1469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1469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1469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071066567"/>
                  </a:ext>
                </a:extLst>
              </a:tr>
              <a:tr h="463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Количество созданных и отремонтированных пешеходных коммуникаций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3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3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3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3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201922370"/>
                  </a:ext>
                </a:extLst>
              </a:tr>
              <a:tr h="231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Количество приобретенной коммунальной техники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567520211"/>
                  </a:ext>
                </a:extLst>
              </a:tr>
              <a:tr h="6957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Количество благоустроенных дворовых территорий за счет средств муниципального образования Московской области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единица 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121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129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135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Sitka Small" pitchFamily="2" charset="0"/>
                        </a:rPr>
                        <a:t>141</a:t>
                      </a:r>
                      <a:endParaRPr lang="ru-RU" sz="100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147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Sitka Small" pitchFamily="2" charset="0"/>
                        </a:rPr>
                        <a:t>153</a:t>
                      </a:r>
                      <a:endParaRPr lang="ru-RU" sz="1000" dirty="0"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645569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6BA1A1-945A-46DA-A84A-18E3637EB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7539" y="260648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  <a:sym typeface="+mn-ea"/>
              </a:rPr>
              <a:t>Формирование современной комфортной городской среды»</a:t>
            </a:r>
            <a:endParaRPr lang="ru-RU" altLang="ru-RU" sz="18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/>
          <p:nvPr/>
        </p:nvGraphicFramePr>
        <p:xfrm>
          <a:off x="4572000" y="2895600"/>
          <a:ext cx="975360" cy="15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0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299056"/>
              </p:ext>
            </p:extLst>
          </p:nvPr>
        </p:nvGraphicFramePr>
        <p:xfrm>
          <a:off x="179512" y="1584354"/>
          <a:ext cx="8964491" cy="400488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111018456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97514414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6120295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187228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2882484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203034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935104221"/>
                    </a:ext>
                  </a:extLst>
                </a:gridCol>
                <a:gridCol w="827587">
                  <a:extLst>
                    <a:ext uri="{9D8B030D-6E8A-4147-A177-3AD203B41FA5}">
                      <a16:colId xmlns:a16="http://schemas.microsoft.com/office/drawing/2014/main" val="1907829383"/>
                    </a:ext>
                  </a:extLst>
                </a:gridCol>
              </a:tblGrid>
              <a:tr h="1001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созданных и отремонтированных пешеходных коммуникаций за счет средств муниципального образования Московской области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1692988669"/>
                  </a:ext>
                </a:extLst>
              </a:tr>
              <a:tr h="667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Площадь дворовых территорий и общественных пространств, содержанных за счет бюджетных средств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Квадратный метр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4123660574"/>
                  </a:ext>
                </a:extLst>
              </a:tr>
              <a:tr h="333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Замена детских игровых площадок 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1914707255"/>
                  </a:ext>
                </a:extLst>
              </a:tr>
              <a:tr h="6674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замененных неэнергоэффективных светильников наружного освещения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2910426841"/>
                  </a:ext>
                </a:extLst>
              </a:tr>
              <a:tr h="500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установленных шкафов управления наружным освещением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070325802"/>
                  </a:ext>
                </a:extLst>
              </a:tr>
              <a:tr h="333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МКД, в которых проведен капитальный ремонт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53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95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53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45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3038574701"/>
                  </a:ext>
                </a:extLst>
              </a:tr>
              <a:tr h="500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отремонтированных подъездов в МКД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64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23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23</a:t>
                      </a:r>
                      <a:endParaRPr lang="ru-RU" sz="1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23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23</a:t>
                      </a:r>
                      <a:endParaRPr lang="ru-RU" sz="1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Times New Roman" panose="02020603050405020304" pitchFamily="18" charset="0"/>
                      </a:endParaRPr>
                    </a:p>
                  </a:txBody>
                  <a:tcPr marL="906" marR="906" marT="0" marB="0" anchor="ctr"/>
                </a:tc>
                <a:extLst>
                  <a:ext uri="{0D108BD9-81ED-4DB2-BD59-A6C34878D82A}">
                    <a16:rowId xmlns:a16="http://schemas.microsoft.com/office/drawing/2014/main" val="2541670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1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CCCDC5-1B80-4160-9AE3-FBE251A7A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8792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Показатели муниципальной программы</a:t>
            </a:r>
            <a:b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«Переселение граждан из аварийного жилищного фонда</a:t>
            </a: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  <a:sym typeface="+mn-ea"/>
              </a:rPr>
              <a:t>»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0005"/>
              </p:ext>
            </p:extLst>
          </p:nvPr>
        </p:nvGraphicFramePr>
        <p:xfrm>
          <a:off x="107505" y="1837508"/>
          <a:ext cx="8928992" cy="2815628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3643735">
                  <a:extLst>
                    <a:ext uri="{9D8B030D-6E8A-4147-A177-3AD203B41FA5}">
                      <a16:colId xmlns:a16="http://schemas.microsoft.com/office/drawing/2014/main" val="1942923603"/>
                    </a:ext>
                  </a:extLst>
                </a:gridCol>
                <a:gridCol w="1043986">
                  <a:extLst>
                    <a:ext uri="{9D8B030D-6E8A-4147-A177-3AD203B41FA5}">
                      <a16:colId xmlns:a16="http://schemas.microsoft.com/office/drawing/2014/main" val="3250995200"/>
                    </a:ext>
                  </a:extLst>
                </a:gridCol>
                <a:gridCol w="1128764">
                  <a:extLst>
                    <a:ext uri="{9D8B030D-6E8A-4147-A177-3AD203B41FA5}">
                      <a16:colId xmlns:a16="http://schemas.microsoft.com/office/drawing/2014/main" val="2168493336"/>
                    </a:ext>
                  </a:extLst>
                </a:gridCol>
                <a:gridCol w="571348">
                  <a:extLst>
                    <a:ext uri="{9D8B030D-6E8A-4147-A177-3AD203B41FA5}">
                      <a16:colId xmlns:a16="http://schemas.microsoft.com/office/drawing/2014/main" val="4106942381"/>
                    </a:ext>
                  </a:extLst>
                </a:gridCol>
                <a:gridCol w="571348">
                  <a:extLst>
                    <a:ext uri="{9D8B030D-6E8A-4147-A177-3AD203B41FA5}">
                      <a16:colId xmlns:a16="http://schemas.microsoft.com/office/drawing/2014/main" val="2397097894"/>
                    </a:ext>
                  </a:extLst>
                </a:gridCol>
                <a:gridCol w="571348">
                  <a:extLst>
                    <a:ext uri="{9D8B030D-6E8A-4147-A177-3AD203B41FA5}">
                      <a16:colId xmlns:a16="http://schemas.microsoft.com/office/drawing/2014/main" val="186748336"/>
                    </a:ext>
                  </a:extLst>
                </a:gridCol>
                <a:gridCol w="584688">
                  <a:extLst>
                    <a:ext uri="{9D8B030D-6E8A-4147-A177-3AD203B41FA5}">
                      <a16:colId xmlns:a16="http://schemas.microsoft.com/office/drawing/2014/main" val="3164767441"/>
                    </a:ext>
                  </a:extLst>
                </a:gridCol>
                <a:gridCol w="813775">
                  <a:extLst>
                    <a:ext uri="{9D8B030D-6E8A-4147-A177-3AD203B41FA5}">
                      <a16:colId xmlns:a16="http://schemas.microsoft.com/office/drawing/2014/main" val="1531333193"/>
                    </a:ext>
                  </a:extLst>
                </a:gridCol>
              </a:tblGrid>
              <a:tr h="59916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Количественные и/или качественные показатели, характеризующие достижение цели и решение задач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Единица измерения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Базовое значение показателя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Sitka Small" pitchFamily="2" charset="0"/>
                        </a:rPr>
                        <a:t>Планируемое значение показателя по годам реализации</a:t>
                      </a:r>
                      <a:endParaRPr kumimoji="0" lang="ru-RU" alt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174" marR="31174" marT="286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344267"/>
                  </a:ext>
                </a:extLst>
              </a:tr>
              <a:tr h="629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2023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2027 год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extLst>
                  <a:ext uri="{0D108BD9-81ED-4DB2-BD59-A6C34878D82A}">
                    <a16:rowId xmlns:a16="http://schemas.microsoft.com/office/drawing/2014/main" val="2272443166"/>
                  </a:ext>
                </a:extLst>
              </a:tr>
              <a:tr h="870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квадратных метров расселенного аварийного жилищного фонда, за счет муниципальных программ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тысяча квадратных метров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0,13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0,36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extLst>
                  <a:ext uri="{0D108BD9-81ED-4DB2-BD59-A6C34878D82A}">
                    <a16:rowId xmlns:a16="http://schemas.microsoft.com/office/drawing/2014/main" val="2913419726"/>
                  </a:ext>
                </a:extLst>
              </a:tr>
              <a:tr h="71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Количество граждан, расселенных из аварийного жилищного фонда, за счет муниципальных программ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тысяча человек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0,003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0,008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0,037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</a:t>
                      </a:r>
                      <a:endParaRPr lang="ru-RU" sz="11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0,00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ea typeface="Calibri" panose="020F0502020204030204" pitchFamily="34" charset="0"/>
                      </a:endParaRPr>
                    </a:p>
                  </a:txBody>
                  <a:tcPr marL="31174" marR="31174" marT="28660" marB="0" anchor="ctr"/>
                </a:tc>
                <a:extLst>
                  <a:ext uri="{0D108BD9-81ED-4DB2-BD59-A6C34878D82A}">
                    <a16:rowId xmlns:a16="http://schemas.microsoft.com/office/drawing/2014/main" val="4158576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7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9D580E-FB02-4396-9921-F6B60808C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45058" name="Заголовок 4"/>
          <p:cNvSpPr>
            <a:spLocks noGrp="1"/>
          </p:cNvSpPr>
          <p:nvPr>
            <p:ph type="title"/>
          </p:nvPr>
        </p:nvSpPr>
        <p:spPr>
          <a:xfrm>
            <a:off x="0" y="-99391"/>
            <a:ext cx="8748464" cy="864096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Социально-значимые объекты, реализуемые в городском округе Лобня в 2024-2026 годах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07144"/>
              </p:ext>
            </p:extLst>
          </p:nvPr>
        </p:nvGraphicFramePr>
        <p:xfrm>
          <a:off x="110630" y="692696"/>
          <a:ext cx="8922740" cy="595257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4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466728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6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5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4600"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№ п/п</a:t>
                      </a:r>
                      <a:endParaRPr lang="ru-RU" sz="85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Наименование объекта	</a:t>
                      </a:r>
                      <a:endParaRPr lang="ru-RU" sz="85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Ввод в эксплуатацию</a:t>
                      </a:r>
                      <a:endParaRPr lang="ru-RU" sz="85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Источник финансирования</a:t>
                      </a:r>
                      <a:endParaRPr lang="ru-RU" sz="85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          Сумма (тыс. руб.)	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50" b="1" kern="120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Результаты от реализации проекта</a:t>
                      </a:r>
                      <a:endParaRPr lang="ru-RU" sz="850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80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2024 год </a:t>
                      </a:r>
                      <a:endParaRPr lang="ru-RU" sz="850" b="1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2025 год </a:t>
                      </a:r>
                      <a:endParaRPr lang="ru-RU" sz="850" b="1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>
                          <a:solidFill>
                            <a:schemeClr val="tx1"/>
                          </a:solidFill>
                          <a:latin typeface="Sitka Small" pitchFamily="2" charset="0"/>
                        </a:rPr>
                        <a:t>2026 год </a:t>
                      </a:r>
                      <a:endParaRPr lang="ru-RU" sz="850" b="1" dirty="0">
                        <a:solidFill>
                          <a:schemeClr val="tx1"/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 anchor="ctr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50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1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Детский сад на 330 мест по адресу :Московская область,</a:t>
                      </a:r>
                      <a:r>
                        <a:rPr lang="ru-RU" sz="8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г.о.Лобня, </a:t>
                      </a:r>
                      <a:r>
                        <a:rPr lang="ru-RU" sz="850" b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мкр</a:t>
                      </a:r>
                      <a:r>
                        <a:rPr lang="ru-RU" sz="8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. Катюшки  (север)  (ПИР  и строительство)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всего</a:t>
                      </a:r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639 019,31000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Обеспечение общедоступности дошкольного образования в новом дошкольном учреждении.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МО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476 069,36000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города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162 949,95000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7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Школа на 2</a:t>
                      </a:r>
                      <a:r>
                        <a:rPr lang="ru-RU" sz="850" kern="1200" baseline="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 2</a:t>
                      </a:r>
                      <a:r>
                        <a:rPr lang="ru-RU" sz="850" kern="120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00 мест по адресу: Московская обл. г. Лобня,  </a:t>
                      </a:r>
                      <a:r>
                        <a:rPr lang="ru-RU" sz="850" kern="1200" dirty="0" err="1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мкр</a:t>
                      </a:r>
                      <a:r>
                        <a:rPr lang="ru-RU" sz="850" kern="120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. Катюшки (север)  (ПИР и строительство)</a:t>
                      </a:r>
                      <a:endParaRPr lang="ru-RU" sz="850" b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l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всего</a:t>
                      </a:r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2 750 895,04000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Ликвидация второй смены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250490816"/>
                  </a:ext>
                </a:extLst>
              </a:tr>
              <a:tr h="214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МО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2 099 411,84000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831020"/>
                  </a:ext>
                </a:extLst>
              </a:tr>
              <a:tr h="284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города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651 483,20000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72040"/>
                  </a:ext>
                </a:extLst>
              </a:tr>
              <a:tr h="8887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Проектирование и строительство участков наружных тепловых сетей для теплоснабжения объектов бюджетной сферы     ВСЕГО</a:t>
                      </a:r>
                    </a:p>
                    <a:p>
                      <a:pPr algn="l" fontAlgn="b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в том числе: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l" fontAlgn="ctr"/>
                      <a:endParaRPr lang="ru-RU" sz="85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города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12 700,00000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850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50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Обеспечение надежности теплоснабжения социально-значимых объектов</a:t>
                      </a:r>
                      <a:endParaRPr lang="ru-RU" sz="850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435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- ФОК «Красная поляна» (</a:t>
                      </a:r>
                      <a:r>
                        <a:rPr lang="ru-RU" sz="850" u="none" strike="noStrike" dirty="0" err="1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ул.Краснополянская</a:t>
                      </a: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, д.32А);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5  700,00000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474079096"/>
                  </a:ext>
                </a:extLst>
              </a:tr>
              <a:tr h="310251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- МБОУ СОШ № 4 (</a:t>
                      </a:r>
                      <a:r>
                        <a:rPr lang="ru-RU" sz="850" u="none" strike="noStrike" dirty="0" err="1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ул.Чайковского</a:t>
                      </a: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, д.2);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2 500,00000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4191747666"/>
                  </a:ext>
                </a:extLst>
              </a:tr>
              <a:tr h="247716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- Д/с «Золотая рыбка» (</a:t>
                      </a:r>
                      <a:r>
                        <a:rPr lang="ru-RU" sz="850" u="none" strike="noStrike" dirty="0" err="1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ул.Ленина</a:t>
                      </a: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, д.55);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2 800,00000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3633690501"/>
                  </a:ext>
                </a:extLst>
              </a:tr>
              <a:tr h="416339">
                <a:tc>
                  <a:txBody>
                    <a:bodyPr/>
                    <a:lstStyle/>
                    <a:p>
                      <a:pPr algn="ctr" fontAlgn="b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- Д/с «Колокольчик» (</a:t>
                      </a:r>
                      <a:r>
                        <a:rPr lang="ru-RU" sz="850" u="none" strike="noStrike" dirty="0" err="1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ул.Мирная</a:t>
                      </a: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, д.9А).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1 700,00000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itka Small" pitchFamily="2" charset="0"/>
                          <a:ea typeface="+mn-ea"/>
                          <a:cs typeface="+mn-cs"/>
                        </a:rPr>
                        <a:t>0,00000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itka Small" pitchFamily="2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3860663710"/>
                  </a:ext>
                </a:extLst>
              </a:tr>
              <a:tr h="5376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50" b="0" i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Проектирование, строительство, реконструкция участков ливневой канализации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lang="ru-RU" sz="850" b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ctr"/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города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Повышение сохранности дорожного полотна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50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85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ИТОГО</a:t>
                      </a:r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всего</a:t>
                      </a:r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3 409 614,35000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850" b="1" i="1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МО</a:t>
                      </a:r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2 575 481,20000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0,00000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бюджет города</a:t>
                      </a:r>
                      <a:endParaRPr lang="ru-RU" sz="850" b="1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  <a:cs typeface="Times New Roman" panose="02020603050405020304" pitchFamily="18" charset="0"/>
                        </a:rPr>
                        <a:t>834 133,15000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u="none" strike="noStrike" dirty="0">
                          <a:solidFill>
                            <a:schemeClr val="tx1"/>
                          </a:solidFill>
                          <a:effectLst/>
                          <a:latin typeface="Sitka Small" pitchFamily="2" charset="0"/>
                        </a:rPr>
                        <a:t>7 000,00000</a:t>
                      </a:r>
                      <a:endParaRPr lang="ru-RU" sz="850" b="0" i="0" u="none" strike="noStrike" dirty="0">
                        <a:solidFill>
                          <a:schemeClr val="tx1"/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1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E5035-AD9F-4FEF-BB14-D4F53DF05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459432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Расходы бюджета с учетом интересов целевых групп  пользователей, на которые направлены мероприятия муниципальных программ на 2024 год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Sitka Small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5BBCC0-C29A-4D09-B463-3CFDD36F5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172533"/>
              </p:ext>
            </p:extLst>
          </p:nvPr>
        </p:nvGraphicFramePr>
        <p:xfrm>
          <a:off x="107503" y="576065"/>
          <a:ext cx="9036496" cy="621946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03181">
                  <a:extLst>
                    <a:ext uri="{9D8B030D-6E8A-4147-A177-3AD203B41FA5}">
                      <a16:colId xmlns:a16="http://schemas.microsoft.com/office/drawing/2014/main" val="869879291"/>
                    </a:ext>
                  </a:extLst>
                </a:gridCol>
                <a:gridCol w="2985903">
                  <a:extLst>
                    <a:ext uri="{9D8B030D-6E8A-4147-A177-3AD203B41FA5}">
                      <a16:colId xmlns:a16="http://schemas.microsoft.com/office/drawing/2014/main" val="2084054525"/>
                    </a:ext>
                  </a:extLst>
                </a:gridCol>
                <a:gridCol w="2132414">
                  <a:extLst>
                    <a:ext uri="{9D8B030D-6E8A-4147-A177-3AD203B41FA5}">
                      <a16:colId xmlns:a16="http://schemas.microsoft.com/office/drawing/2014/main" val="574230575"/>
                    </a:ext>
                  </a:extLst>
                </a:gridCol>
                <a:gridCol w="1311749">
                  <a:extLst>
                    <a:ext uri="{9D8B030D-6E8A-4147-A177-3AD203B41FA5}">
                      <a16:colId xmlns:a16="http://schemas.microsoft.com/office/drawing/2014/main" val="1193701218"/>
                    </a:ext>
                  </a:extLst>
                </a:gridCol>
                <a:gridCol w="789149">
                  <a:extLst>
                    <a:ext uri="{9D8B030D-6E8A-4147-A177-3AD203B41FA5}">
                      <a16:colId xmlns:a16="http://schemas.microsoft.com/office/drawing/2014/main" val="1476245451"/>
                    </a:ext>
                  </a:extLst>
                </a:gridCol>
                <a:gridCol w="814100">
                  <a:extLst>
                    <a:ext uri="{9D8B030D-6E8A-4147-A177-3AD203B41FA5}">
                      <a16:colId xmlns:a16="http://schemas.microsoft.com/office/drawing/2014/main" val="2245198732"/>
                    </a:ext>
                  </a:extLst>
                </a:gridCol>
              </a:tblGrid>
              <a:tr h="3990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 муниципальной программы 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НПА, которым установлены меры соц. поддержки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Целевая группа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 меры социальной поддержки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Численность, человек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Объем расходов, тыс.рублей</a:t>
                      </a:r>
                      <a:endParaRPr lang="ru-RU" sz="8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715383552"/>
                  </a:ext>
                </a:extLst>
              </a:tr>
              <a:tr h="246286">
                <a:tc rowSpan="5">
                  <a:txBody>
                    <a:bodyPr/>
                    <a:lstStyle/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Муниципальная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программа «Социальная защита населения»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Решение Совета депутатов г.Лобня от 21.06.2001 г. №77/10 «Положение «О  наградах города Лобня» (с учетом изменений и дополнений от 27.06.2002 №25/24, от 28.08.2003 №39/445,от 26.02.2004 №47/552, от 29.03.2012 №68/5) 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Лица, удостоенные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звания  «Почетный гражданин г.Лобня»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Лекарственное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обеспечение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700,0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694948813"/>
                  </a:ext>
                </a:extLst>
              </a:tr>
              <a:tr h="346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Предоставление льгот по оплате жилья и коммунальных услуг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51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4 450,0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0802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Решение Совета депутатов городского округа Лобня  от 14.12.2022 №209/28 «О предоставлении мер социальной поддержки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по оплате жилья и коммунальных услуг отдельным категориям граждан, проживающих в городском округе Лобня»</a:t>
                      </a:r>
                    </a:p>
                    <a:p>
                      <a:pPr algn="l" fontAlgn="t"/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Постановление Главы городского округа Лобня от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Лица, имеющие в пенсионном удостоверении отметку "Ветеран труда«;</a:t>
                      </a:r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фонда;</a:t>
                      </a:r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Предоставление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льгот по оплате жилья и коммунальных услуг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1 504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15 550,0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677178800"/>
                  </a:ext>
                </a:extLst>
              </a:tr>
              <a:tr h="559932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Решение Совета депутатов городского округа Лобня от 28.04.2020 №69/57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«О новой редакции Положения «О порядке предоставления единовременной денежной выплаты многодетной семье на территории городского округа Лобня»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Многодетные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семьи, в которых не менее 3-х несовершеннолетних детей, прописанные в городском округе Лобня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Единовременная денежная выплата</a:t>
                      </a: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650 семей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6 500,0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2395715594"/>
                  </a:ext>
                </a:extLst>
              </a:tr>
              <a:tr h="559932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Распоряжения Главы городского округа  Лобня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Нуждающиеся,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малообеспеченные граждане (малоимущие, матери-одиночки, дети-инвалиды, участники ВОВ, граждане, оказавшиеся в трудной жизненной ситуации)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Адресная материальная помощь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1 702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2 500,0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799011048"/>
                  </a:ext>
                </a:extLst>
              </a:tr>
              <a:tr h="671019">
                <a:tc rowSpan="2">
                  <a:txBody>
                    <a:bodyPr/>
                    <a:lstStyle/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Муниципальная программа «</a:t>
                      </a:r>
                      <a:r>
                        <a:rPr lang="ru-RU" sz="800" b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Здравоохране</a:t>
                      </a:r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 fontAlgn="t"/>
                      <a:r>
                        <a:rPr lang="ru-RU" sz="800" b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ние</a:t>
                      </a: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Постановление Главы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городского округа Лобня от 26.01.2021 №52 «Об утверждении Порядка предоставления единовременной выплаты врачам-педиатрам при приеме на работу в государственные учреждения здравоохранения Московской области, расположенные на территории города»</a:t>
                      </a:r>
                      <a:endParaRPr lang="ru-RU" sz="800" b="0" u="none" strike="noStrike" baseline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Участковые врачи педиатры </a:t>
                      </a:r>
                      <a:r>
                        <a:rPr lang="ru-RU" sz="80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Лобненской</a:t>
                      </a:r>
                      <a:r>
                        <a:rPr lang="ru-RU" sz="8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детской городской поликлиники.</a:t>
                      </a:r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l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l" fontAlgn="t"/>
                      <a:endParaRPr lang="ru-RU" sz="800" b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Единовременная денежная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выплата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800,0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2662333864"/>
                  </a:ext>
                </a:extLst>
              </a:tr>
              <a:tr h="559932">
                <a:tc vMerge="1"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Постановление Главы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городского округа Лобня от 18.05.2020 №475 «Об утверждении Порядка предоставления единовременного пособия врачам и фельдшерам, приглашенным на работу в </a:t>
                      </a:r>
                      <a:r>
                        <a:rPr lang="ru-RU" sz="800" b="0" u="none" strike="noStrik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Лобненскую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подстанцию СМП ГБУЗ МО МОССМП»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Врачи и фельдшеры  </a:t>
                      </a:r>
                      <a:r>
                        <a:rPr lang="ru-RU" sz="800" b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Лобненской</a:t>
                      </a: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подстанции СМП ГБУЗ МО МОССМП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Единовременная денежная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</a:t>
                      </a:r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выплата</a:t>
                      </a:r>
                    </a:p>
                    <a:p>
                      <a:pPr algn="l" fontAlgn="t"/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600,0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2744340706"/>
                  </a:ext>
                </a:extLst>
              </a:tr>
              <a:tr h="5599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Муниципальная программа «Образование»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Постановление Администрации города Лобня от 22.06.2016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№907 «О порядке и размерах выплаты денежной  компенсации за </a:t>
                      </a:r>
                      <a:r>
                        <a:rPr lang="ru-RU" sz="800" b="0" u="none" strike="noStrike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найм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жилых помещений сотрудникам муниципальных учреждений»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Педагогические</a:t>
                      </a:r>
                      <a:r>
                        <a:rPr lang="ru-RU" sz="800" b="0" u="none" strike="noStrike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работники и иные категории работников муниципальных образовательных организаций городского округа Лобня, их несовершеннолетние дети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Денежная компенсация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281,2</a:t>
                      </a:r>
                      <a:endParaRPr lang="ru-RU" sz="8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947711081"/>
                  </a:ext>
                </a:extLst>
              </a:tr>
              <a:tr h="1595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85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31 381,2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3941952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442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B6F1EE-25ED-44CA-9645-75EF6CB46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1" y="220443"/>
            <a:ext cx="8964486" cy="576064"/>
          </a:xfrm>
        </p:spPr>
        <p:txBody>
          <a:bodyPr>
            <a:noAutofit/>
          </a:bodyPr>
          <a:lstStyle/>
          <a:p>
            <a:pPr algn="ctr"/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Информация об объеме расходов бюджета</a:t>
            </a:r>
            <a:b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 городского округа Лобня на душу населения по отраслям экономики и социальной сферы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347452"/>
              </p:ext>
            </p:extLst>
          </p:nvPr>
        </p:nvGraphicFramePr>
        <p:xfrm>
          <a:off x="251520" y="980728"/>
          <a:ext cx="8640959" cy="540059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400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Наименование 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  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(руб.)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(руб.)</a:t>
                      </a:r>
                      <a:endParaRPr lang="ru-RU" sz="1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Общегосударственные вопросы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6 065,70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6 233,63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6 106,61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90,24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93,23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93,20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655,26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654,83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654,65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5 912,95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2 137,12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2 136,96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14 258,70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6 045,30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7 349,89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Охрана окружающей среды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275,97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269,44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269,37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79 199,58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30 969,68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31 006,35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Культура и туризм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2 334,42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2 293,34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2 275,72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Здравоохранение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12,31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12,33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12,33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1 590,00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1 384,95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1 602,58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1 810,59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1 807,48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1 806,97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9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Средства массовой информации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211,78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212,10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212,04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33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608,47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624,23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821,04</a:t>
                      </a:r>
                      <a:endParaRPr lang="ru-RU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08520" y="620688"/>
            <a:ext cx="9073008" cy="4999856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Финансового управления Администрации городского округа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ГРАФИК РАБОТЫ: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18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Пятница с 9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16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Суббота, воскресенье – выходной</a:t>
            </a:r>
          </a:p>
          <a:p>
            <a:pPr marL="0" indent="355600" algn="ctr"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Перерыв с 13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13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http://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вторник с 14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18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среда с 14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18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13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пятница с 9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00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до 16</a:t>
            </a:r>
            <a:r>
              <a:rPr lang="ru-RU" sz="1400" baseline="300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45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66032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5A872-0092-44AD-B266-9C368DCCA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6CEFFE-AAB9-4C40-A4C3-E7A63633B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22691"/>
            <a:ext cx="1548518" cy="335309"/>
          </a:xfrm>
          <a:prstGeom prst="rect">
            <a:avLst/>
          </a:prstGeom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015716" y="-37957"/>
            <a:ext cx="5112568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Установленные местные налоги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034903"/>
              </p:ext>
            </p:extLst>
          </p:nvPr>
        </p:nvGraphicFramePr>
        <p:xfrm>
          <a:off x="179512" y="487121"/>
          <a:ext cx="8784975" cy="60427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79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9485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Налог</a:t>
                      </a:r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Основные ставки</a:t>
                      </a:r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Нормативно -правовой акт</a:t>
                      </a:r>
                    </a:p>
                    <a:p>
                      <a:pPr algn="ctr"/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Доля в общем объеме налоговых и неналоговых доходов</a:t>
                      </a:r>
                      <a:endParaRPr lang="ru-RU" sz="125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0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Налог на имущество физических лиц</a:t>
                      </a:r>
                      <a:endParaRPr lang="ru-R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В</a:t>
                      </a:r>
                      <a:r>
                        <a:rPr lang="ru-RU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случае если к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адастровая стоимость объекта не превышает 300 млн. рублей: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квартира, комната - 0,1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жилой дом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единые недвижимые комплексы, в состав которых входит хотя бы один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гаражи и машино-места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</a:t>
                      </a:r>
                      <a:r>
                        <a:rPr lang="ru-RU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- 2 процента.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объектов налогообложения, кадастровая стоимость каждого из которых превышает 300 млн. рублей, - 2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прочих объектов налогообложения - 0,5 процента.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Решение</a:t>
                      </a:r>
                      <a:r>
                        <a:rPr lang="ru-RU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Совета депутатов городского округа Лобня Московской области от                24 ноября 2020 г.    № 215/64                «Об установлении налога на имущество физических лиц на территории городского округа Лобня»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</a:endParaRPr>
                    </a:p>
                    <a:p>
                      <a:pPr marL="171450" indent="-171450" algn="just">
                        <a:buFontTx/>
                        <a:buChar char="-"/>
                      </a:pP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2024г.   3,2%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2023г.   3,4%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2022г.   4,2%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4664" y="0"/>
            <a:ext cx="7848872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Нормативы зачисления налогов в бюджет, </a:t>
            </a:r>
            <a:b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уплачиваемые физическими лицами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107887"/>
              </p:ext>
            </p:extLst>
          </p:nvPr>
        </p:nvGraphicFramePr>
        <p:xfrm>
          <a:off x="4321460" y="2348880"/>
          <a:ext cx="42829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766619"/>
              </p:ext>
            </p:extLst>
          </p:nvPr>
        </p:nvGraphicFramePr>
        <p:xfrm>
          <a:off x="251520" y="792088"/>
          <a:ext cx="80855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97466"/>
              </p:ext>
            </p:extLst>
          </p:nvPr>
        </p:nvGraphicFramePr>
        <p:xfrm>
          <a:off x="539552" y="2276872"/>
          <a:ext cx="36004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EE0375-C11D-4A35-B5DF-1A83C485AA9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62845" y="6522691"/>
            <a:ext cx="1548518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82F0A7-1E0E-4DA7-A975-5CF6CB92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82" y="6553068"/>
            <a:ext cx="1548518" cy="335309"/>
          </a:xfrm>
          <a:prstGeom prst="rect">
            <a:avLst/>
          </a:prstGeom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07504" y="-92015"/>
            <a:ext cx="9001000" cy="496679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effectLst/>
                <a:latin typeface="Sitka Small" pitchFamily="2" charset="0"/>
                <a:cs typeface="Times New Roman" panose="02020603050405020304" pitchFamily="18" charset="0"/>
              </a:rPr>
              <a:t>Оценка потерь бюджета городского округа Лобня от предоставленных налоговых льгот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054979"/>
              </p:ext>
            </p:extLst>
          </p:nvPr>
        </p:nvGraphicFramePr>
        <p:xfrm>
          <a:off x="-9858" y="392079"/>
          <a:ext cx="9118362" cy="649629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7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4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186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пп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Категория налогоплательщиков, имеющих льготы по уплате налогов в бюджет города Лобня, в соответствии с решением Совета депутатов от 24.11.2020 г. № 214/64 </a:t>
                      </a:r>
                      <a:r>
                        <a:rPr lang="ru-RU" sz="8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«Об установлении земельного налога на территории городского округа Лобня»»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2024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2025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2026 год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Выпадающие доходы, всего 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том числе: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Выпадающие доходы, всего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том числе: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Выпадающие доходы, всего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 том числе: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земельный налог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земельный налог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земельный налог</a:t>
                      </a:r>
                      <a:endParaRPr kumimoji="0" lang="ru-RU" altLang="ru-RU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46 566,0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46 566,0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46 566,0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46 566,0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46 566,0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46 566,0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6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Физические лица в том числе :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Герои  Советского Союза, Герои Социалистического Труда, Герои  Российской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      Федерации и полные кавалеры ордена Славы, Трудовой Славы;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-    лица, награжденные орденом «За службу Родине в Вооруженных Силах СССР»;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инвалиды 1 и 2 группы инвалидности;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инвалиды с детства;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члены семей военнослужащих, потерявших кормильца;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АЭС», в соответствии с ФЗ от 26.11.1998 № 175-ФЗ «О социальной защите граждан РФ, подвергшихся воздействию радиации вследствие аварий в 1957 году на производственном объединении «Маяк» и сбросов радиоактивных отходов в реку «Теча» и в соответствии с ФЗ от 10.01.2002 № 2-ФЗ « О социальных гарантиях гражданам, подвергшимся радиационному воздействию вследствие ядерных испытаний на Семипалатинском полигоне»;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физические лица, получившие 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одинокие неработающие граждане пенсионного возраста, а также граждане указанной категории в случае проживания с ними нетрудоспособных граждан - членов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почетные граждане города Лобня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лица пенсионного возраста, награжденные знаком отличия "За заслуги перед городом Лобня",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многодетные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u="none" strike="noStrike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Sitka Small" pitchFamily="2" charset="0"/>
                        </a:rPr>
                        <a:t> пенсионеры, доход которых ниже двукратной величины прожиточного минимума, установленной в Московской области для пенсионеров.</a:t>
                      </a:r>
                      <a:endParaRPr kumimoji="0" lang="ru-RU" alt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1 598,0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37,0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31,0</a:t>
                      </a: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1 598,0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37,0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31,0</a:t>
                      </a: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1 598,0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37,0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31,0</a:t>
                      </a: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1 598,0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37,0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31,0</a:t>
                      </a: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1 598,0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37,0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31,0</a:t>
                      </a: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1 598,0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162,0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37,0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272,0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112,0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66,0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81,0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85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5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31,0</a:t>
                      </a:r>
                      <a:endParaRPr lang="ru-RU" sz="85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0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Всего</a:t>
                      </a:r>
                      <a:endParaRPr kumimoji="0" lang="ru-RU" alt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48 164,0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48 164,0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48 164,0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48 164,0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48 164,0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Sitka Small" pitchFamily="2" charset="0"/>
                        </a:rPr>
                        <a:t>48 164,0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Sitka Small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388424" y="173832"/>
            <a:ext cx="9854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chemeClr val="tx2">
                    <a:lumMod val="50000"/>
                  </a:schemeClr>
                </a:solidFill>
                <a:latin typeface="Sitka Small" pitchFamily="2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3972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ointstore.com_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9d035d7d-02e5-4a00-8b62-9a556aabc7b5">english</DirectSourceMarket>
    <ApprovalStatus xmlns="9d035d7d-02e5-4a00-8b62-9a556aabc7b5">InProgress</ApprovalStatus>
    <MarketSpecific xmlns="9d035d7d-02e5-4a00-8b62-9a556aabc7b5" xsi:nil="true"/>
    <PrimaryImageGen xmlns="9d035d7d-02e5-4a00-8b62-9a556aabc7b5">true</PrimaryImageGen>
    <ThumbnailAssetId xmlns="9d035d7d-02e5-4a00-8b62-9a556aabc7b5" xsi:nil="true"/>
    <LegacyData xmlns="9d035d7d-02e5-4a00-8b62-9a556aabc7b5">Manager:;BuildStatus:Publish Pending;MockupPath:</LegacyData>
    <NumericId xmlns="9d035d7d-02e5-4a00-8b62-9a556aabc7b5">-1</NumericId>
    <TPFriendlyName xmlns="9d035d7d-02e5-4a00-8b62-9a556aabc7b5">Современный шаблон с голубым оформлением</TPFriendlyName>
    <BusinessGroup xmlns="9d035d7d-02e5-4a00-8b62-9a556aabc7b5" xsi:nil="true"/>
    <APEditor xmlns="9d035d7d-02e5-4a00-8b62-9a556aabc7b5">
      <UserInfo>
        <DisplayName>REDMOND\v-luannv</DisplayName>
        <AccountId>103</AccountId>
        <AccountType/>
      </UserInfo>
    </APEditor>
    <SourceTitle xmlns="9d035d7d-02e5-4a00-8b62-9a556aabc7b5">Contemporary blue design template</SourceTitle>
    <OpenTemplate xmlns="9d035d7d-02e5-4a00-8b62-9a556aabc7b5">true</OpenTemplate>
    <UALocComments xmlns="9d035d7d-02e5-4a00-8b62-9a556aabc7b5" xsi:nil="true"/>
    <ParentAssetId xmlns="9d035d7d-02e5-4a00-8b62-9a556aabc7b5" xsi:nil="true"/>
    <PublishStatusLookup xmlns="9d035d7d-02e5-4a00-8b62-9a556aabc7b5">
      <Value>85885</Value>
      <Value>402733</Value>
    </PublishStatusLookup>
    <IntlLangReviewDate xmlns="9d035d7d-02e5-4a00-8b62-9a556aabc7b5" xsi:nil="true"/>
    <LastPublishResultLookup xmlns="9d035d7d-02e5-4a00-8b62-9a556aabc7b5" xsi:nil="true"/>
    <MachineTranslated xmlns="9d035d7d-02e5-4a00-8b62-9a556aabc7b5">false</MachineTranslated>
    <Providers xmlns="9d035d7d-02e5-4a00-8b62-9a556aabc7b5" xsi:nil="true"/>
    <OriginalSourceMarket xmlns="9d035d7d-02e5-4a00-8b62-9a556aabc7b5">english</OriginalSourceMarket>
    <TPInstallLocation xmlns="9d035d7d-02e5-4a00-8b62-9a556aabc7b5">{My Templates}</TPInstallLocation>
    <ClipArtFilename xmlns="9d035d7d-02e5-4a00-8b62-9a556aabc7b5" xsi:nil="true"/>
    <APDescription xmlns="9d035d7d-02e5-4a00-8b62-9a556aabc7b5" xsi:nil="true"/>
    <ContentItem xmlns="9d035d7d-02e5-4a00-8b62-9a556aabc7b5" xsi:nil="true"/>
    <PublishTargets xmlns="9d035d7d-02e5-4a00-8b62-9a556aabc7b5">OfficeOnline</PublishTargets>
    <TimesCloned xmlns="9d035d7d-02e5-4a00-8b62-9a556aabc7b5" xsi:nil="true"/>
    <LastHandOff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2009-01-02T00:00:00+00:00</AssetStart>
    <FriendlyTitle xmlns="9d035d7d-02e5-4a00-8b62-9a556aabc7b5" xsi:nil="true"/>
    <ArtSampleDocs xmlns="9d035d7d-02e5-4a00-8b62-9a556aabc7b5" xsi:nil="true"/>
    <TPClientViewer xmlns="9d035d7d-02e5-4a00-8b62-9a556aabc7b5">Microsoft Office PowerPoint</TPClientViewer>
    <UACurrentWords xmlns="9d035d7d-02e5-4a00-8b62-9a556aabc7b5">0</UACurrentWords>
    <UALocRecommendation xmlns="9d035d7d-02e5-4a00-8b62-9a556aabc7b5">Localize</UALocRecommendation>
    <Manager xmlns="9d035d7d-02e5-4a00-8b62-9a556aabc7b5" xsi:nil="true"/>
    <IsDeleted xmlns="9d035d7d-02e5-4a00-8b62-9a556aabc7b5">false</IsDeleted>
    <ShowIn xmlns="9d035d7d-02e5-4a00-8b62-9a556aabc7b5">Show everywhere</ShowIn>
    <UANotes xmlns="9d035d7d-02e5-4a00-8b62-9a556aabc7b5">online only. Removed PPT 12 design template appver per bug AWS Intl Support bug 22543 as it was causing problems with download.. O14_beta1</UANotes>
    <TemplateStatus xmlns="9d035d7d-02e5-4a00-8b62-9a556aabc7b5" xsi:nil="true"/>
    <VoteCount xmlns="9d035d7d-02e5-4a00-8b62-9a556aabc7b5" xsi:nil="true"/>
    <CSXHash xmlns="9d035d7d-02e5-4a00-8b62-9a556aabc7b5" xsi:nil="true"/>
    <OOCacheId xmlns="9d035d7d-02e5-4a00-8b62-9a556aabc7b5" xsi:nil="true"/>
    <Downloads xmlns="9d035d7d-02e5-4a00-8b62-9a556aabc7b5">0</Downloads>
    <DSATActionTaken xmlns="9d035d7d-02e5-4a00-8b62-9a556aabc7b5" xsi:nil="true"/>
    <CSXSubmissionMarket xmlns="9d035d7d-02e5-4a00-8b62-9a556aabc7b5" xsi:nil="true"/>
    <AssetExpire xmlns="9d035d7d-02e5-4a00-8b62-9a556aabc7b5">2029-05-12T00:00:00+00:00</AssetExpire>
    <TPExecutable xmlns="9d035d7d-02e5-4a00-8b62-9a556aabc7b5" xsi:nil="true"/>
    <SubmitterId xmlns="9d035d7d-02e5-4a00-8b62-9a556aabc7b5" xsi:nil="true"/>
    <EditorialTags xmlns="9d035d7d-02e5-4a00-8b62-9a556aabc7b5" xsi:nil="true"/>
    <AssetType xmlns="9d035d7d-02e5-4a00-8b62-9a556aabc7b5">TP</AssetType>
    <BugNumber xmlns="9d035d7d-02e5-4a00-8b62-9a556aabc7b5">426091. 537272</BugNumber>
    <ApprovalLog xmlns="9d035d7d-02e5-4a00-8b62-9a556aabc7b5" xsi:nil="true"/>
    <CSXUpdate xmlns="9d035d7d-02e5-4a00-8b62-9a556aabc7b5">false</CSXUpdate>
    <CSXSubmissionDate xmlns="9d035d7d-02e5-4a00-8b62-9a556aabc7b5" xsi:nil="true"/>
    <Milestone xmlns="9d035d7d-02e5-4a00-8b62-9a556aabc7b5" xsi:nil="true"/>
    <TPComponent xmlns="9d035d7d-02e5-4a00-8b62-9a556aabc7b5">PPTFiles</TPComponent>
    <OriginAsset xmlns="9d035d7d-02e5-4a00-8b62-9a556aabc7b5" xsi:nil="true"/>
    <Component xmlns="91e8d559-4d54-460d-ba58-5d5027f88b4d" xsi:nil="true"/>
    <Description0 xmlns="91e8d559-4d54-460d-ba58-5d5027f88b4d" xsi:nil="true"/>
    <AssetId xmlns="9d035d7d-02e5-4a00-8b62-9a556aabc7b5">TP010073846</AssetId>
    <TPApplication xmlns="9d035d7d-02e5-4a00-8b62-9a556aabc7b5">PowerPoint</TPApplication>
    <TPLaunchHelpLink xmlns="9d035d7d-02e5-4a00-8b62-9a556aabc7b5" xsi:nil="true"/>
    <IntlLocPriority xmlns="9d035d7d-02e5-4a00-8b62-9a556aabc7b5" xsi:nil="true"/>
    <PolicheckWords xmlns="9d035d7d-02e5-4a00-8b62-9a556aabc7b5" xsi:nil="true"/>
    <CrawlForDependencies xmlns="9d035d7d-02e5-4a00-8b62-9a556aabc7b5">false</CrawlForDependencies>
    <PlannedPubDate xmlns="9d035d7d-02e5-4a00-8b62-9a556aabc7b5" xsi:nil="true"/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TemplateTemplateType xmlns="9d035d7d-02e5-4a00-8b62-9a556aabc7b5">PowerPoint 12 Default</TemplateTemplateType>
    <Markets xmlns="9d035d7d-02e5-4a00-8b62-9a556aabc7b5"/>
    <IntlLangReview xmlns="9d035d7d-02e5-4a00-8b62-9a556aabc7b5" xsi:nil="true"/>
    <UAProjectedTotalWords xmlns="9d035d7d-02e5-4a00-8b62-9a556aabc7b5" xsi:nil="true"/>
    <AverageRating xmlns="9d035d7d-02e5-4a00-8b62-9a556aabc7b5" xsi:nil="true"/>
    <OutputCachingOn xmlns="9d035d7d-02e5-4a00-8b62-9a556aabc7b5">false</OutputCachingOn>
    <APAuthor xmlns="9d035d7d-02e5-4a00-8b62-9a556aabc7b5">
      <UserInfo>
        <DisplayName>REDMOND\cynvey</DisplayName>
        <AccountId>241</AccountId>
        <AccountType/>
      </UserInfo>
    </APAuthor>
    <TPAppVersion xmlns="9d035d7d-02e5-4a00-8b62-9a556aabc7b5">12</TPAppVersion>
    <TPCommandLine xmlns="9d035d7d-02e5-4a00-8b62-9a556aabc7b5">{PP} /n {FilePath}</TPCommandLine>
    <EditorialStatus xmlns="9d035d7d-02e5-4a00-8b62-9a556aabc7b5" xsi:nil="true"/>
    <TPLaunchHelpLinkType xmlns="9d035d7d-02e5-4a00-8b62-9a556aabc7b5" xsi:nil="true"/>
    <LastModifiedDateTime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70672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B1C781-CD00-44A1-B706-8C1032A9F44A}">
  <ds:schemaRefs>
    <ds:schemaRef ds:uri="http://purl.org/dc/elements/1.1/"/>
    <ds:schemaRef ds:uri="http://www.w3.org/XML/1998/namespace"/>
    <ds:schemaRef ds:uri="http://purl.org/dc/terms/"/>
    <ds:schemaRef ds:uri="9d035d7d-02e5-4a00-8b62-9a556aabc7b5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91e8d559-4d54-460d-ba58-5d5027f88b4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D30E9B-310B-4F3A-9B4A-1CB6002FA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powerpointstore.com_7</Template>
  <TotalTime>0</TotalTime>
  <Words>10310</Words>
  <Application>Microsoft Office PowerPoint</Application>
  <PresentationFormat>Экран (4:3)</PresentationFormat>
  <Paragraphs>3247</Paragraphs>
  <Slides>68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6" baseType="lpstr">
      <vt:lpstr>MS PGothic</vt:lpstr>
      <vt:lpstr>Arial</vt:lpstr>
      <vt:lpstr>Calibri</vt:lpstr>
      <vt:lpstr>Georgia</vt:lpstr>
      <vt:lpstr>Sitka Small</vt:lpstr>
      <vt:lpstr>Times New Roman</vt:lpstr>
      <vt:lpstr>Wingdings</vt:lpstr>
      <vt:lpstr>powerpointstore.com_7</vt:lpstr>
      <vt:lpstr>Бюджет  для граждан</vt:lpstr>
      <vt:lpstr>Содержание</vt:lpstr>
      <vt:lpstr>Основные понятия и определения</vt:lpstr>
      <vt:lpstr>Основные задачи и приоритеты  бюджетной политики  на 2024 год и на плановый период 2025 и 2026 годов</vt:lpstr>
      <vt:lpstr>Основные задачи и приоритеты налоговой политики               на 2024 год и на плановый период 2025 и 2026 годов</vt:lpstr>
      <vt:lpstr>Установленные местные налоги</vt:lpstr>
      <vt:lpstr>Установленные местные налоги</vt:lpstr>
      <vt:lpstr>Нормативы зачисления налогов в бюджет,  уплачиваемые физическими лицами</vt:lpstr>
      <vt:lpstr>Оценка потерь бюджета городского округа Лобня от предоставленных налоговых льгот</vt:lpstr>
      <vt:lpstr>Основные показатели  прогноза социально –экономического развития  городского округа Лобня Московской области на 2024 - 2026 годы</vt:lpstr>
      <vt:lpstr>Основные показатели  прогноза социально – экономического развития  городского округа Лобня Московской области на 2024 – 2026 годы</vt:lpstr>
      <vt:lpstr>Презентация PowerPoint</vt:lpstr>
      <vt:lpstr>Основные параметры бюджета городского округа Лобня за 2021-2026 годы </vt:lpstr>
      <vt:lpstr>Динамика изменений основных параметров бюджета  городского округа Лобня, тыс. рублей</vt:lpstr>
      <vt:lpstr>Структура доходов бюджета городского округа Лобня </vt:lpstr>
      <vt:lpstr>Объем и структура налоговых, неналоговых доходов и  межбюджетных трансфертов в 2022-2026 годах, тыс. рублей </vt:lpstr>
      <vt:lpstr>Объем и структура налоговых, неналоговых доходов и  межбюджетных трансфертов в 2022-2026 годах, тыс. рублей </vt:lpstr>
      <vt:lpstr>Динамика налоговых и неналоговых доходов, млн. рублей  </vt:lpstr>
      <vt:lpstr>Объем поступлений налоговых доходов,  млн. рублей </vt:lpstr>
      <vt:lpstr>Крупнейшие налогоплательщики бюджета городского округа Лобня</vt:lpstr>
      <vt:lpstr>Объем поступлений неналоговых доходов,  млн. рублей </vt:lpstr>
      <vt:lpstr>Объем безвозмездных поступлений, млн. рублей</vt:lpstr>
      <vt:lpstr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 от 55 тыс. до 120 тыс. человек на 01.01.2023г. </vt:lpstr>
      <vt:lpstr>Муниципальный долг городского округа Лобня, млн. рублей</vt:lpstr>
      <vt:lpstr>Сравнительный анализ бюджета городского округа Лобня                 на текущий 2023 год  и на очередной 2024 год,  тыс. рублей</vt:lpstr>
      <vt:lpstr>Сравнительный анализ бюджета городского округа Лобня на текущий 2023 год и на очередной финансовый 2024 год     млн. рублей</vt:lpstr>
      <vt:lpstr>Презентация PowerPoint</vt:lpstr>
      <vt:lpstr>Структура расходов бюджета городского округа Лобня  на 2024 год и на плановый период 2025 и 2026 годов, тыс. руб.</vt:lpstr>
      <vt:lpstr>Расходы бюджета городского округа Лобня  по разделам на 2024 год и на плановый период 2025 и 2026 годов тыс. руб.</vt:lpstr>
      <vt:lpstr>Структура расходов бюджета городского округа Лобня  </vt:lpstr>
      <vt:lpstr>Расходы бюджета городского округа Лобня по муниципальным программам, тыс. руб.</vt:lpstr>
      <vt:lpstr>Структура расходов бюджета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расходов  в сфере физической культуры и спорта</vt:lpstr>
      <vt:lpstr>Расходы на жилищно-коммунальное хозяйство   в 2024 году</vt:lpstr>
      <vt:lpstr>Расходы на дорожное хозяйство  в 2024 году</vt:lpstr>
      <vt:lpstr>Показатели муниципальной программы «Здравоохранение»</vt:lpstr>
      <vt:lpstr>Показатели муниципальной программы  «Культура»</vt:lpstr>
      <vt:lpstr>Показатели муниципальной программы  «Культура»</vt:lpstr>
      <vt:lpstr>Показатели муниципальной программы «Образование»</vt:lpstr>
      <vt:lpstr>Показатели муниципальной программы «Образование»</vt:lpstr>
      <vt:lpstr>Показатели муниципальной программы  «Социальная защита населения»</vt:lpstr>
      <vt:lpstr>Презентация PowerPoint</vt:lpstr>
      <vt:lpstr>Показатели муниципальной программы  «Спорт»</vt:lpstr>
      <vt:lpstr>Показатели муниципальной программы «Развитие сельского хозяйства»</vt:lpstr>
      <vt:lpstr>Показатели муниципальной программы  «Безопасность»</vt:lpstr>
      <vt:lpstr>Показатели муниципальной программы  «Безопасность»</vt:lpstr>
      <vt:lpstr>Показатели муниципальной программы  «Жилище»</vt:lpstr>
      <vt:lpstr>Презентация PowerPoint</vt:lpstr>
      <vt:lpstr>Показатели муниципальной программы  «Предпринимательство»</vt:lpstr>
      <vt:lpstr>Показатели муниципальной программы  «Предпринимательство»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«Управление имуществом и муниципальными финансами»</vt:lpstr>
      <vt:lpstr>Показатели муниципальной программы «Развитие институтов гражданского общества, повышение  эффективности местного самоуправления и реализации молодежной политики»</vt:lpstr>
      <vt:lpstr>Показатели муниципальной программы  «Развитие и функционирование          дорожно-транспортного комплекса»</vt:lpstr>
      <vt:lpstr>Показатели муниципальной программы  «Цифровое муниципальное образование»</vt:lpstr>
      <vt:lpstr>Показатели муниципальной программы  «Цифровое муниципальное образование»</vt:lpstr>
      <vt:lpstr>Показатели муниципальной программы «Архитектура и градостроительство»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«Формирование современной комфортной городской среды»</vt:lpstr>
      <vt:lpstr>Показатели муниципальной программы «Переселение граждан из аварийного жилищного фонда»</vt:lpstr>
      <vt:lpstr>Социально-значимые объекты, реализуемые в городском округе Лобня в 2024-2026 годах</vt:lpstr>
      <vt:lpstr>Расходы бюджета с учетом интересов целевых групп  пользователей, на которые направлены мероприятия муниципальных программ на 2024 год</vt:lpstr>
      <vt:lpstr>Информация об объеме расходов бюджета  городского округа Лобня на душу населения по отраслям экономики и социальной сферы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2018-10-12T06:57:15Z</dcterms:created>
  <dcterms:modified xsi:type="dcterms:W3CDTF">2023-11-16T09:18:24Z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Order">
    <vt:r8>6803600</vt:r8>
  </property>
  <property fmtid="{D5CDD505-2E9C-101B-9397-08002B2CF9AE}" pid="4" name="ContentTypeId">
    <vt:lpwstr>0x010100BB2780C3CC07BD4BAA623FF9571645580400D1570604EA743043A2641365C0E91715</vt:lpwstr>
  </property>
  <property fmtid="{D5CDD505-2E9C-101B-9397-08002B2CF9AE}" pid="5" name="ImageGenCounter">
    <vt:i4>0</vt:i4>
  </property>
  <property fmtid="{D5CDD505-2E9C-101B-9397-08002B2CF9AE}" pid="6" name="APTrustLevel">
    <vt:r8>1</vt:r8>
  </property>
  <property fmtid="{D5CDD505-2E9C-101B-9397-08002B2CF9AE}" pid="7" name="ViolationReportStatus">
    <vt:lpwstr>None</vt:lpwstr>
  </property>
  <property fmtid="{D5CDD505-2E9C-101B-9397-08002B2CF9AE}" pid="8" name="ImageGenStatus">
    <vt:i4>0</vt:i4>
  </property>
  <property fmtid="{D5CDD505-2E9C-101B-9397-08002B2CF9AE}" pid="9" name="PolicheckStatus">
    <vt:i4>0</vt:i4>
  </property>
  <property fmtid="{D5CDD505-2E9C-101B-9397-08002B2CF9AE}" pid="10" name="Applications">
    <vt:lpwstr>53;#PowerPoint 12;#67;#Template 12;#427;#Template 14;#484;#PowerPoint - Design Templt 14;#407;#PowerPoint 14;#55;#PowerPoint - Design Templt 12</vt:lpwstr>
  </property>
  <property fmtid="{D5CDD505-2E9C-101B-9397-08002B2CF9AE}" pid="11" name="PolicheckCounter">
    <vt:i4>0</vt:i4>
  </property>
</Properties>
</file>